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375" r:id="rId3"/>
    <p:sldId id="478" r:id="rId4"/>
    <p:sldId id="480" r:id="rId5"/>
    <p:sldId id="424" r:id="rId6"/>
    <p:sldId id="506" r:id="rId7"/>
    <p:sldId id="380" r:id="rId8"/>
    <p:sldId id="409" r:id="rId9"/>
    <p:sldId id="476" r:id="rId10"/>
    <p:sldId id="477" r:id="rId11"/>
    <p:sldId id="426" r:id="rId12"/>
    <p:sldId id="425" r:id="rId13"/>
    <p:sldId id="481" r:id="rId14"/>
    <p:sldId id="415" r:id="rId15"/>
    <p:sldId id="330" r:id="rId16"/>
    <p:sldId id="332" r:id="rId17"/>
    <p:sldId id="372" r:id="rId18"/>
    <p:sldId id="373" r:id="rId19"/>
    <p:sldId id="333" r:id="rId20"/>
    <p:sldId id="334" r:id="rId21"/>
    <p:sldId id="418" r:id="rId22"/>
    <p:sldId id="419" r:id="rId23"/>
    <p:sldId id="343" r:id="rId24"/>
    <p:sldId id="344" r:id="rId25"/>
    <p:sldId id="337" r:id="rId26"/>
    <p:sldId id="370" r:id="rId27"/>
    <p:sldId id="371" r:id="rId28"/>
    <p:sldId id="437" r:id="rId29"/>
    <p:sldId id="341" r:id="rId30"/>
    <p:sldId id="342" r:id="rId31"/>
    <p:sldId id="435" r:id="rId32"/>
    <p:sldId id="349" r:id="rId33"/>
    <p:sldId id="350" r:id="rId34"/>
    <p:sldId id="355" r:id="rId35"/>
    <p:sldId id="356" r:id="rId36"/>
    <p:sldId id="361" r:id="rId37"/>
    <p:sldId id="362" r:id="rId38"/>
    <p:sldId id="363" r:id="rId39"/>
    <p:sldId id="364" r:id="rId40"/>
    <p:sldId id="359" r:id="rId41"/>
    <p:sldId id="360" r:id="rId42"/>
    <p:sldId id="482" r:id="rId43"/>
    <p:sldId id="450" r:id="rId44"/>
    <p:sldId id="451" r:id="rId45"/>
    <p:sldId id="438" r:id="rId46"/>
    <p:sldId id="439" r:id="rId47"/>
    <p:sldId id="440" r:id="rId48"/>
    <p:sldId id="465" r:id="rId49"/>
    <p:sldId id="489" r:id="rId50"/>
    <p:sldId id="475" r:id="rId51"/>
    <p:sldId id="484" r:id="rId52"/>
    <p:sldId id="345" r:id="rId53"/>
    <p:sldId id="346" r:id="rId54"/>
    <p:sldId id="499" r:id="rId55"/>
    <p:sldId id="433" r:id="rId56"/>
    <p:sldId id="431" r:id="rId57"/>
    <p:sldId id="500" r:id="rId58"/>
    <p:sldId id="347" r:id="rId59"/>
    <p:sldId id="348" r:id="rId60"/>
    <p:sldId id="454" r:id="rId61"/>
    <p:sldId id="455" r:id="rId62"/>
    <p:sldId id="472" r:id="rId63"/>
    <p:sldId id="436" r:id="rId64"/>
    <p:sldId id="442" r:id="rId65"/>
    <p:sldId id="501" r:id="rId66"/>
    <p:sldId id="490" r:id="rId67"/>
    <p:sldId id="443" r:id="rId68"/>
    <p:sldId id="491" r:id="rId69"/>
    <p:sldId id="444" r:id="rId70"/>
    <p:sldId id="492" r:id="rId71"/>
    <p:sldId id="485" r:id="rId72"/>
    <p:sldId id="502" r:id="rId73"/>
    <p:sldId id="352" r:id="rId74"/>
    <p:sldId id="353" r:id="rId75"/>
    <p:sldId id="354" r:id="rId76"/>
    <p:sldId id="447" r:id="rId77"/>
    <p:sldId id="445" r:id="rId78"/>
    <p:sldId id="446" r:id="rId79"/>
    <p:sldId id="448" r:id="rId80"/>
    <p:sldId id="449" r:id="rId81"/>
    <p:sldId id="504" r:id="rId82"/>
    <p:sldId id="505" r:id="rId83"/>
    <p:sldId id="452" r:id="rId84"/>
    <p:sldId id="456" r:id="rId85"/>
    <p:sldId id="457" r:id="rId86"/>
    <p:sldId id="458" r:id="rId87"/>
    <p:sldId id="459" r:id="rId88"/>
    <p:sldId id="463" r:id="rId89"/>
    <p:sldId id="464" r:id="rId90"/>
    <p:sldId id="487" r:id="rId91"/>
    <p:sldId id="368" r:id="rId92"/>
    <p:sldId id="369" r:id="rId93"/>
    <p:sldId id="488" r:id="rId94"/>
    <p:sldId id="498" r:id="rId95"/>
    <p:sldId id="377" r:id="rId96"/>
    <p:sldId id="406" r:id="rId97"/>
    <p:sldId id="376" r:id="rId98"/>
    <p:sldId id="479" r:id="rId99"/>
    <p:sldId id="486" r:id="rId100"/>
    <p:sldId id="493" r:id="rId101"/>
    <p:sldId id="494" r:id="rId102"/>
    <p:sldId id="495" r:id="rId103"/>
    <p:sldId id="496" r:id="rId104"/>
    <p:sldId id="503" r:id="rId105"/>
    <p:sldId id="453" r:id="rId106"/>
    <p:sldId id="462" r:id="rId107"/>
    <p:sldId id="394" r:id="rId108"/>
    <p:sldId id="383" r:id="rId109"/>
    <p:sldId id="357" r:id="rId110"/>
    <p:sldId id="358" r:id="rId111"/>
    <p:sldId id="378" r:id="rId112"/>
    <p:sldId id="460" r:id="rId113"/>
    <p:sldId id="461" r:id="rId114"/>
    <p:sldId id="417" r:id="rId115"/>
    <p:sldId id="497" r:id="rId1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E5D3C96-9104-4C22-930C-5961928E3F39}">
          <p14:sldIdLst>
            <p14:sldId id="256"/>
          </p14:sldIdLst>
        </p14:section>
        <p14:section name="Overview" id="{7F174508-C645-4404-A2ED-1D4E00E12D1A}">
          <p14:sldIdLst>
            <p14:sldId id="375"/>
            <p14:sldId id="478"/>
            <p14:sldId id="480"/>
            <p14:sldId id="424"/>
            <p14:sldId id="506"/>
            <p14:sldId id="380"/>
            <p14:sldId id="409"/>
            <p14:sldId id="476"/>
            <p14:sldId id="477"/>
            <p14:sldId id="426"/>
            <p14:sldId id="425"/>
          </p14:sldIdLst>
        </p14:section>
        <p14:section name="PARTE 1 - Analogie e Differenze (basic)" id="{B6D8AF72-AEE2-4C3D-98A5-3462D87E045C}">
          <p14:sldIdLst>
            <p14:sldId id="481"/>
            <p14:sldId id="415"/>
            <p14:sldId id="330"/>
            <p14:sldId id="332"/>
            <p14:sldId id="372"/>
            <p14:sldId id="373"/>
            <p14:sldId id="333"/>
            <p14:sldId id="334"/>
            <p14:sldId id="418"/>
            <p14:sldId id="419"/>
            <p14:sldId id="343"/>
            <p14:sldId id="344"/>
            <p14:sldId id="337"/>
            <p14:sldId id="370"/>
            <p14:sldId id="371"/>
            <p14:sldId id="437"/>
            <p14:sldId id="341"/>
            <p14:sldId id="342"/>
            <p14:sldId id="435"/>
            <p14:sldId id="349"/>
            <p14:sldId id="350"/>
            <p14:sldId id="355"/>
            <p14:sldId id="356"/>
            <p14:sldId id="361"/>
            <p14:sldId id="362"/>
            <p14:sldId id="363"/>
            <p14:sldId id="364"/>
            <p14:sldId id="359"/>
            <p14:sldId id="360"/>
          </p14:sldIdLst>
        </p14:section>
        <p14:section name="PARTE 2 - Proprietà e Object Initilizers" id="{FB5F1FA0-A9F1-4777-875D-167512CB0CEA}">
          <p14:sldIdLst>
            <p14:sldId id="482"/>
            <p14:sldId id="450"/>
            <p14:sldId id="451"/>
            <p14:sldId id="438"/>
            <p14:sldId id="439"/>
            <p14:sldId id="440"/>
            <p14:sldId id="465"/>
            <p14:sldId id="489"/>
            <p14:sldId id="475"/>
          </p14:sldIdLst>
        </p14:section>
        <p14:section name="PARTE 3 - Ereditarietà, Polimorfismo, Eccezioni e Dynamic Late Binding" id="{2C5B04F3-73E1-4902-AD9C-97C8135A543D}">
          <p14:sldIdLst>
            <p14:sldId id="484"/>
            <p14:sldId id="345"/>
            <p14:sldId id="346"/>
            <p14:sldId id="499"/>
            <p14:sldId id="433"/>
            <p14:sldId id="431"/>
            <p14:sldId id="500"/>
            <p14:sldId id="347"/>
            <p14:sldId id="348"/>
            <p14:sldId id="454"/>
            <p14:sldId id="455"/>
            <p14:sldId id="472"/>
          </p14:sldIdLst>
        </p14:section>
        <p14:section name="PARTE 4 - Indicizzatori, Overloding Operatori, Metodi Estensione" id="{85F29EBA-AD50-4109-BA40-95D5DF452B32}">
          <p14:sldIdLst>
            <p14:sldId id="436"/>
            <p14:sldId id="442"/>
            <p14:sldId id="501"/>
            <p14:sldId id="490"/>
            <p14:sldId id="443"/>
            <p14:sldId id="491"/>
            <p14:sldId id="444"/>
            <p14:sldId id="492"/>
          </p14:sldIdLst>
        </p14:section>
        <p14:section name="PARTE 5 - Tipi Generici, Collezioni, Delegati, Lambda" id="{58F22B7D-78FB-42C4-83C5-306A6B4F8AFA}">
          <p14:sldIdLst>
            <p14:sldId id="485"/>
            <p14:sldId id="502"/>
            <p14:sldId id="352"/>
            <p14:sldId id="353"/>
            <p14:sldId id="354"/>
            <p14:sldId id="447"/>
            <p14:sldId id="445"/>
            <p14:sldId id="446"/>
            <p14:sldId id="448"/>
            <p14:sldId id="449"/>
            <p14:sldId id="504"/>
            <p14:sldId id="505"/>
            <p14:sldId id="452"/>
            <p14:sldId id="456"/>
            <p14:sldId id="457"/>
            <p14:sldId id="458"/>
            <p14:sldId id="459"/>
            <p14:sldId id="463"/>
            <p14:sldId id="464"/>
          </p14:sldIdLst>
        </p14:section>
        <p14:section name="PARTE 6 - Thread e Concorrenza" id="{A19E3380-F64B-469A-8BA4-A9CB7D14C67C}">
          <p14:sldIdLst>
            <p14:sldId id="487"/>
            <p14:sldId id="368"/>
            <p14:sldId id="369"/>
          </p14:sldIdLst>
        </p14:section>
        <p14:section name="PARTE 7 - Metadati, Annotazioni e Documentazione" id="{22796FD4-CA08-45FD-B05C-E29AE1594A90}">
          <p14:sldIdLst>
            <p14:sldId id="488"/>
            <p14:sldId id="498"/>
            <p14:sldId id="377"/>
          </p14:sldIdLst>
        </p14:section>
        <p14:section name="Conclusions" id="{19EC96D5-BB84-43E9-9787-0317EC48F9ED}">
          <p14:sldIdLst>
            <p14:sldId id="406"/>
          </p14:sldIdLst>
        </p14:section>
        <p14:section name="Others" id="{7810E3C5-8EA9-426A-8FC2-560C0E32C09D}">
          <p14:sldIdLst>
            <p14:sldId id="376"/>
            <p14:sldId id="479"/>
            <p14:sldId id="486"/>
            <p14:sldId id="493"/>
            <p14:sldId id="494"/>
            <p14:sldId id="495"/>
            <p14:sldId id="496"/>
            <p14:sldId id="503"/>
            <p14:sldId id="453"/>
            <p14:sldId id="462"/>
            <p14:sldId id="394"/>
            <p14:sldId id="383"/>
            <p14:sldId id="357"/>
            <p14:sldId id="358"/>
            <p14:sldId id="378"/>
            <p14:sldId id="460"/>
            <p14:sldId id="461"/>
            <p14:sldId id="417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4C834C"/>
    <a:srgbClr val="1C2358"/>
    <a:srgbClr val="FF9D5B"/>
    <a:srgbClr val="FFAA71"/>
    <a:srgbClr val="E6EEF2"/>
    <a:srgbClr val="F8F7E8"/>
    <a:srgbClr val="FF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D48B3-4E6B-17E7-BDA9-47BBAEC59D0F}" v="1" dt="2018-11-25T11:46:51.141"/>
    <p1510:client id="{196984D2-7D22-7C3D-6E3A-AA64EF72AFD6}" v="168" dt="2020-12-04T17:38:24.683"/>
    <p1510:client id="{30CA9D27-08DA-4E15-B520-632BEE1B7D83}" v="4" dt="2018-11-24T16:08:28.761"/>
    <p1510:client id="{36215B92-7A6B-84B7-A6A4-2F0D1CD557EF}" v="59" dt="2018-11-24T16:12:12.121"/>
    <p1510:client id="{3C81DF71-A186-4014-A29F-E14609F361B3}" v="68" dt="2020-12-06T17:23:44.578"/>
    <p1510:client id="{507D91DD-69FA-6972-F68E-9CCA69FFD852}" v="1137" dt="2020-12-05T09:51:21.396"/>
    <p1510:client id="{6D64964C-D4BB-7123-999F-03873B72C503}" v="173" dt="2020-12-05T11:36:54.596"/>
    <p1510:client id="{7D1873A2-272B-3869-5FFF-8BE084CE62CA}" v="3843" dt="2020-12-04T17:14:07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46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C5FAF365-8A0E-4C5C-90FB-006A1C1278A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47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99167CEA-837D-47BE-81B3-53D380A49C1C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3883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E3BC4-B7D6-4F55-9B1A-7187924EFA60}" type="slidenum">
              <a:rPr lang="it-IT"/>
              <a:pPr/>
              <a:t>1</a:t>
            </a:fld>
            <a:endParaRPr lang="it-IT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2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String a = new String(new char[] { 'c', '</a:t>
            </a:r>
            <a:r>
              <a:rPr lang="en-US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', 'a', 'o' });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String b = new String(new char[] { 'c', '</a:t>
            </a:r>
            <a:r>
              <a:rPr lang="en-US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', 'a', 'o' });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if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(a == b)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    log("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true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");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else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    log("false");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60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Jagged</a:t>
            </a:r>
            <a:r>
              <a:rPr lang="it-IT"/>
              <a:t> (oppure </a:t>
            </a:r>
            <a:r>
              <a:rPr lang="it-IT" sz="1200" b="1" i="0" kern="120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ragged</a:t>
            </a:r>
            <a:r>
              <a:rPr lang="it-IT" sz="1200" b="1" i="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array): array multidimensionali</a:t>
            </a:r>
            <a:r>
              <a:rPr lang="it-IT" sz="1200" b="1" i="0" kern="1200" baseline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in cui l’array padre contiene array di dimensioni differenti all’interno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574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Type </a:t>
            </a:r>
            <a:r>
              <a:rPr lang="it-IT" err="1"/>
              <a:t>inference</a:t>
            </a:r>
            <a:r>
              <a:rPr lang="it-IT"/>
              <a:t>,</a:t>
            </a:r>
            <a:r>
              <a:rPr lang="it-IT" baseline="0"/>
              <a:t> solo nei generici in java</a:t>
            </a:r>
          </a:p>
          <a:p>
            <a:endParaRPr lang="it-IT" baseline="0"/>
          </a:p>
          <a:p>
            <a:r>
              <a:rPr lang="it-IT" baseline="0"/>
              <a:t>Convenzione: DYR, per </a:t>
            </a:r>
            <a:r>
              <a:rPr lang="it-IT" baseline="0" err="1"/>
              <a:t>unaclasse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69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NOTA: tutti i tipi primitivi (</a:t>
            </a:r>
            <a:r>
              <a:rPr lang="it-IT" err="1"/>
              <a:t>int</a:t>
            </a:r>
            <a:r>
              <a:rPr lang="it-IT"/>
              <a:t>, </a:t>
            </a:r>
            <a:r>
              <a:rPr lang="it-IT" err="1"/>
              <a:t>doube</a:t>
            </a:r>
            <a:r>
              <a:rPr lang="it-IT"/>
              <a:t>,</a:t>
            </a:r>
            <a:r>
              <a:rPr lang="it-IT" baseline="0"/>
              <a:t> float, double) sono definiti come </a:t>
            </a:r>
            <a:r>
              <a:rPr lang="it-IT" baseline="0" err="1"/>
              <a:t>struct</a:t>
            </a:r>
            <a:r>
              <a:rPr lang="it-IT" baseline="0"/>
              <a:t>!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564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956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209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21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Enfasi su </a:t>
            </a:r>
            <a:r>
              <a:rPr lang="it-IT" err="1"/>
              <a:t>object</a:t>
            </a:r>
            <a:r>
              <a:rPr lang="it-IT"/>
              <a:t> </a:t>
            </a:r>
            <a:r>
              <a:rPr lang="it-IT" err="1"/>
              <a:t>initializers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14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Enfasi su </a:t>
            </a:r>
            <a:r>
              <a:rPr lang="it-IT" err="1"/>
              <a:t>object</a:t>
            </a:r>
            <a:r>
              <a:rPr lang="it-IT"/>
              <a:t> </a:t>
            </a:r>
            <a:r>
              <a:rPr lang="it-IT" err="1"/>
              <a:t>initializers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9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1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755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sealed</a:t>
            </a:r>
            <a:r>
              <a:rPr lang="it-IT"/>
              <a:t> non vale per i parametri dei metodi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574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SECONDA DEMO</a:t>
            </a:r>
          </a:p>
          <a:p>
            <a:endParaRPr lang="it-IT"/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= new A();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B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= new B();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a.m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b.m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A a1 = new B();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a1.m();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86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DEMO ??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90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11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Su </a:t>
            </a:r>
            <a:r>
              <a:rPr lang="it-IT" err="1"/>
              <a:t>string</a:t>
            </a:r>
            <a:r>
              <a:rPr lang="it-IT"/>
              <a:t> è implementato</a:t>
            </a:r>
            <a:r>
              <a:rPr lang="it-IT" baseline="0"/>
              <a:t> un </a:t>
            </a:r>
            <a:r>
              <a:rPr lang="it-IT" baseline="0" err="1"/>
              <a:t>indexer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84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Java non implementa questa opzione per evitare che si abusi della funzionalità e per mantenere semplice il linguaggio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005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Richiamo al pattern Decorator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303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190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le liste, inizializzazione simile agli array</a:t>
            </a:r>
          </a:p>
          <a:p>
            <a:r>
              <a:rPr lang="it-IT"/>
              <a:t>Dictionary è l’equivalente di </a:t>
            </a:r>
            <a:r>
              <a:rPr lang="it-IT" err="1"/>
              <a:t>Hashmap</a:t>
            </a:r>
            <a:endParaRPr lang="it-IT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759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78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80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391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673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Attenzione all’uso di </a:t>
            </a:r>
            <a:r>
              <a:rPr lang="it-IT" err="1"/>
              <a:t>lock</a:t>
            </a:r>
            <a:r>
              <a:rPr lang="it-IT"/>
              <a:t>, blocchi </a:t>
            </a:r>
            <a:r>
              <a:rPr lang="it-IT" err="1"/>
              <a:t>synch</a:t>
            </a:r>
            <a:r>
              <a:rPr lang="it-IT"/>
              <a:t> vs attributo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0777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Segnalare la presenza del delegato in C#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260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708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655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17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Segnalare la presenza del delegato in C#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182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 </a:t>
            </a:r>
            <a:r>
              <a:rPr lang="it-IT" err="1"/>
              <a:t>gustibus</a:t>
            </a:r>
            <a:r>
              <a:rPr lang="it-IT"/>
              <a:t>: velocità vs.</a:t>
            </a:r>
            <a:r>
              <a:rPr lang="it-IT" baseline="0"/>
              <a:t> chiarezza… 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46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deve specificare al compilatore che è presente codice </a:t>
            </a:r>
            <a:r>
              <a:rPr lang="it-IT" err="1"/>
              <a:t>unsafe</a:t>
            </a:r>
            <a:r>
              <a:rPr lang="it-IT"/>
              <a:t> (/</a:t>
            </a:r>
            <a:r>
              <a:rPr lang="it-IT" err="1"/>
              <a:t>unsafe</a:t>
            </a:r>
            <a:r>
              <a:rPr lang="it-IT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44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Sono</a:t>
            </a:r>
            <a:r>
              <a:rPr lang="it-IT" baseline="0"/>
              <a:t> solo </a:t>
            </a:r>
            <a:r>
              <a:rPr lang="it-IT" baseline="0" err="1"/>
              <a:t>guidlines</a:t>
            </a:r>
            <a:r>
              <a:rPr lang="it-IT" baseline="0"/>
              <a:t>. La C# </a:t>
            </a:r>
            <a:r>
              <a:rPr lang="it-IT" baseline="0" err="1"/>
              <a:t>language</a:t>
            </a:r>
            <a:r>
              <a:rPr lang="it-IT" baseline="0"/>
              <a:t> </a:t>
            </a:r>
            <a:r>
              <a:rPr lang="it-IT" baseline="0" err="1"/>
              <a:t>specification</a:t>
            </a:r>
            <a:r>
              <a:rPr lang="it-IT" baseline="0"/>
              <a:t> non definisce code </a:t>
            </a:r>
            <a:r>
              <a:rPr lang="it-IT" baseline="0" err="1"/>
              <a:t>conventions</a:t>
            </a:r>
            <a:r>
              <a:rPr lang="it-IT" baseline="0"/>
              <a:t>!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962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8886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Nell’esempio si usa </a:t>
            </a:r>
            <a:r>
              <a:rPr lang="it-IT" err="1"/>
              <a:t>var</a:t>
            </a:r>
            <a:r>
              <a:rPr lang="it-IT"/>
              <a:t>… </a:t>
            </a:r>
            <a:r>
              <a:rPr lang="it-IT" err="1"/>
              <a:t>type</a:t>
            </a:r>
            <a:r>
              <a:rPr lang="it-IT"/>
              <a:t> </a:t>
            </a:r>
            <a:r>
              <a:rPr lang="it-IT" err="1"/>
              <a:t>inerence</a:t>
            </a:r>
            <a:r>
              <a:rPr lang="it-IT"/>
              <a:t>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375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Enfasi su </a:t>
            </a:r>
            <a:r>
              <a:rPr lang="it-IT" err="1"/>
              <a:t>object</a:t>
            </a:r>
            <a:r>
              <a:rPr lang="it-IT"/>
              <a:t> </a:t>
            </a:r>
            <a:r>
              <a:rPr lang="it-IT" err="1"/>
              <a:t>initializers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56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using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Me = it.unibo.oop.example01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65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5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QUI PRIMA DEMO LIVE:</a:t>
            </a:r>
            <a:r>
              <a:rPr lang="it-IT" baseline="0"/>
              <a:t> nuovo progetto, creazione di un progetto, classe, </a:t>
            </a:r>
            <a:r>
              <a:rPr lang="it-IT" baseline="0" err="1"/>
              <a:t>partial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, avvio del progetto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19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C# costanti: </a:t>
            </a:r>
            <a:r>
              <a:rPr lang="it-IT" err="1"/>
              <a:t>readonly</a:t>
            </a:r>
            <a:r>
              <a:rPr lang="it-IT"/>
              <a:t> può essere utilizzato sono nel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-scope e consente di inizializzare la variabile solo in fase di dichiarazione o dentro ad un costruttore. </a:t>
            </a:r>
            <a:r>
              <a:rPr lang="it-IT" baseline="0" err="1"/>
              <a:t>Const</a:t>
            </a:r>
            <a:r>
              <a:rPr lang="it-IT" baseline="0"/>
              <a:t> definisce una vera e propria costante e non può essere assegnata nuovamente (può essere dichiarata come campo o nello scope locale.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43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C# costanti: </a:t>
            </a:r>
            <a:r>
              <a:rPr lang="it-IT" err="1"/>
              <a:t>readonly</a:t>
            </a:r>
            <a:r>
              <a:rPr lang="it-IT"/>
              <a:t> può essere utilizzato sono nel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-scope e consente di inizializzare la variabile solo in fase di dichiarazione o dentro ad un costruttore. </a:t>
            </a:r>
            <a:r>
              <a:rPr lang="it-IT" baseline="0" err="1"/>
              <a:t>Const</a:t>
            </a:r>
            <a:r>
              <a:rPr lang="it-IT" baseline="0"/>
              <a:t> definisce una vera e propria costante e non può essere assegnata nuovamente (può essere dichiarata come campo o nello scope locale.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34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5076211"/>
            <a:ext cx="12192001" cy="17817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4830076"/>
            <a:ext cx="12192000" cy="2495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18952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948473"/>
            <a:ext cx="10058400" cy="1788984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EAEF-389A-44B7-9428-2037D819619F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2948473"/>
            <a:ext cx="10112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9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E405-B651-4D83-B7B8-2DCADCECB17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88825" cy="4914900"/>
          </a:xfrm>
        </p:spPr>
        <p:txBody>
          <a:bodyPr anchor="ctr">
            <a:normAutofit/>
          </a:bodyPr>
          <a:lstStyle>
            <a:lvl1pPr algn="ctr">
              <a:defRPr sz="3200" i="1"/>
            </a:lvl1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624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36662"/>
            <a:ext cx="11404120" cy="484689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79562" y="1200521"/>
            <a:ext cx="5554707" cy="4976343"/>
          </a:xfrm>
          <a:gradFill rotWithShape="1">
            <a:gsLst>
              <a:gs pos="0">
                <a:schemeClr val="bg1">
                  <a:alpha val="17000"/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lIns="72000" tIns="72000" rIns="72000" bIns="72000" rtlCol="0">
            <a:noAutofit/>
          </a:bodyPr>
          <a:lstStyle>
            <a:lvl1pPr>
              <a:spcBef>
                <a:spcPts val="0"/>
              </a:spcBef>
              <a:defRPr lang="it-IT" sz="1200" b="1" u="none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</a:lstStyle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endParaRPr lang="it-IT" noProof="1"/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4976343"/>
          </a:xfrm>
          <a:gradFill rotWithShape="1">
            <a:gsLst>
              <a:gs pos="0">
                <a:schemeClr val="bg1">
                  <a:alpha val="17000"/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lIns="72000" tIns="72000" rIns="72000" bIns="72000" rtlCol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it-IT" sz="1200" b="1" u="none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</a:lstStyle>
          <a:p>
            <a:pPr marL="0" lvl="0" indent="0">
              <a:lnSpc>
                <a:spcPts val="1200"/>
              </a:lnSpc>
              <a:spcBef>
                <a:spcPct val="10000"/>
              </a:spcBef>
              <a:buNone/>
            </a:pPr>
            <a:endParaRPr lang="it-IT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5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testo sopr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3" y="1196976"/>
            <a:ext cx="11404120" cy="26066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79563" y="3956051"/>
            <a:ext cx="11404120" cy="2295459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5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ogie e Differen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 hasCustomPrompt="1"/>
          </p:nvPr>
        </p:nvSpPr>
        <p:spPr>
          <a:xfrm>
            <a:off x="232913" y="1548623"/>
            <a:ext cx="11550769" cy="2127665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41355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2" name="CasellaDiTesto 1"/>
          <p:cNvSpPr txBox="1"/>
          <p:nvPr userDrawn="1"/>
        </p:nvSpPr>
        <p:spPr>
          <a:xfrm>
            <a:off x="0" y="1194758"/>
            <a:ext cx="2260121" cy="3709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u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ANALOGIE</a:t>
            </a:r>
          </a:p>
        </p:txBody>
      </p:sp>
      <p:sp>
        <p:nvSpPr>
          <p:cNvPr id="11" name="Segnaposto testo 2"/>
          <p:cNvSpPr>
            <a:spLocks noGrp="1"/>
          </p:cNvSpPr>
          <p:nvPr>
            <p:ph type="body" sz="half" idx="13" hasCustomPrompt="1"/>
          </p:nvPr>
        </p:nvSpPr>
        <p:spPr>
          <a:xfrm>
            <a:off x="232913" y="4196952"/>
            <a:ext cx="11550769" cy="2024242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CasellaDiTesto 11"/>
          <p:cNvSpPr txBox="1"/>
          <p:nvPr userDrawn="1"/>
        </p:nvSpPr>
        <p:spPr>
          <a:xfrm>
            <a:off x="0" y="3818736"/>
            <a:ext cx="2260121" cy="3709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u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DIFFERENZE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5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2" y="3021021"/>
            <a:ext cx="5614839" cy="31465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testo 2"/>
          <p:cNvSpPr>
            <a:spLocks noGrp="1"/>
          </p:cNvSpPr>
          <p:nvPr>
            <p:ph type="body" sz="half" idx="12"/>
          </p:nvPr>
        </p:nvSpPr>
        <p:spPr>
          <a:xfrm>
            <a:off x="6197601" y="3021021"/>
            <a:ext cx="5586081" cy="31465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sz="half" idx="13"/>
          </p:nvPr>
        </p:nvSpPr>
        <p:spPr>
          <a:xfrm>
            <a:off x="379563" y="1210235"/>
            <a:ext cx="11404120" cy="162709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64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2" y="1196975"/>
            <a:ext cx="5614839" cy="502654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1" y="1196975"/>
            <a:ext cx="5586081" cy="502654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4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6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AA45-7281-4BFB-AAD7-5B1C811D7DF7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562" y="1184987"/>
            <a:ext cx="5526716" cy="498254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966" y="1184986"/>
            <a:ext cx="5526716" cy="498254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5F1E-2C77-4E75-A5A2-305A6D9B377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39764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9562" y="1184988"/>
            <a:ext cx="5565762" cy="3523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</a:t>
            </a:r>
            <a:r>
              <a:rPr lang="it-IT" err="1"/>
              <a:t>tesTO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62" y="1537306"/>
            <a:ext cx="5565762" cy="455558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84988"/>
            <a:ext cx="5565762" cy="3523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537306"/>
            <a:ext cx="5565762" cy="455558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9C65-0679-40AD-8A65-7C401DBEFCF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6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0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9F6D-21CD-496E-9321-5DE5B62159E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 algn="r"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3277" y="0"/>
            <a:ext cx="7758723" cy="6857999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3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cxnSp>
        <p:nvCxnSpPr>
          <p:cNvPr id="10" name="Straight Connector 8"/>
          <p:cNvCxnSpPr/>
          <p:nvPr userDrawn="1"/>
        </p:nvCxnSpPr>
        <p:spPr>
          <a:xfrm>
            <a:off x="457200" y="2894355"/>
            <a:ext cx="3200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7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tx2">
              <a:lumMod val="20000"/>
              <a:lumOff val="8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E405-B651-4D83-B7B8-2DCADCECB17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61" y="286604"/>
            <a:ext cx="11404121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61" y="1142047"/>
            <a:ext cx="11404121" cy="49482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/ TOT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79561" y="1039106"/>
            <a:ext cx="114041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3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41" r:id="rId10"/>
    <p:sldLayoutId id="2147483738" r:id="rId11"/>
    <p:sldLayoutId id="2147483739" r:id="rId12"/>
    <p:sldLayoutId id="2147483740" r:id="rId13"/>
    <p:sldLayoutId id="2147483742" r:id="rId14"/>
    <p:sldLayoutId id="2147483674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nisharp.net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ff926074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-projec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eventhandler-1" TargetMode="External"/><Relationship Id="rId2" Type="http://schemas.openxmlformats.org/officeDocument/2006/relationships/hyperlink" Target="https://docs.microsoft.com/en-us/dotnet/api/system.eventhand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eventargs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spark.campusfc.unibo.it/" TargetMode="External"/><Relationship Id="rId2" Type="http://schemas.openxmlformats.org/officeDocument/2006/relationships/hyperlink" Target="https://visualstudio.microsoft.com/it/thank-you-downloading-visual-studio/?sku=Community&amp;rel=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community/education/#students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stf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unit.net" TargetMode="External"/><Relationship Id="rId4" Type="http://schemas.openxmlformats.org/officeDocument/2006/relationships/hyperlink" Target="https://nunit.org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618ayhy6.aspx" TargetMode="External"/><Relationship Id="rId2" Type="http://schemas.openxmlformats.org/officeDocument/2006/relationships/hyperlink" Target="https://msdn.microsoft.com/en-us/library/67ef8sbd.aspx" TargetMode="Externa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Linguaggio C#</a:t>
            </a:r>
            <a:br>
              <a:rPr lang="it-IT" b="1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PER PROGRAMMATORI JAVA</a:t>
            </a:r>
            <a:endParaRPr lang="it-IT" spc="3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570134" y="5326101"/>
            <a:ext cx="6259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 MATER STUDIORUM – UNIVERSITÀ DI BOLOGNA</a:t>
            </a:r>
          </a:p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Corso di studi in Ingegneria e Scienze Informatiche</a:t>
            </a:r>
          </a:p>
          <a:p>
            <a:endParaRPr lang="it-IT" u="non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Programmazione ad Oggetti – A.A. 2019/2020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4" b="25626"/>
          <a:stretch/>
        </p:blipFill>
        <p:spPr>
          <a:xfrm>
            <a:off x="-1" y="4014953"/>
            <a:ext cx="2352675" cy="2843047"/>
          </a:xfrm>
          <a:prstGeom prst="rect">
            <a:avLst/>
          </a:prstGeom>
          <a:effectLst/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D5E51F1-4C7F-4209-A458-392BAB45CE0D}"/>
              </a:ext>
            </a:extLst>
          </p:cNvPr>
          <p:cNvSpPr txBox="1">
            <a:spLocks noChangeArrowheads="1"/>
          </p:cNvSpPr>
          <p:nvPr/>
        </p:nvSpPr>
        <p:spPr>
          <a:xfrm>
            <a:off x="1221104" y="2825878"/>
            <a:ext cx="6259021" cy="178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endParaRPr lang="it-IT" u="none" dirty="0"/>
          </a:p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r>
              <a:rPr lang="it-IT" u="none" dirty="0"/>
              <a:t>Angelo CROATTI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r>
              <a:rPr lang="it-IT" sz="1600" u="none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a.croatti@unibo.it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2DD-37B3-4926-B782-EDDA46D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IDE </a:t>
            </a:r>
            <a:r>
              <a:rPr lang="en-US" dirty="0" err="1">
                <a:cs typeface="Calibri Light"/>
              </a:rPr>
              <a:t>alternativi</a:t>
            </a:r>
            <a:r>
              <a:rPr lang="en-US" dirty="0">
                <a:cs typeface="Calibri Light"/>
              </a:rPr>
              <a:t> per 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19B-8C79-4CCB-AEC4-A11D6C44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49970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endParaRPr lang="en-US" dirty="0">
              <a:cs typeface="Calibri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n-US">
                <a:cs typeface="Calibri"/>
              </a:rPr>
              <a:t>È </a:t>
            </a:r>
            <a:r>
              <a:rPr lang="en-US" err="1">
                <a:cs typeface="Calibri"/>
              </a:rPr>
              <a:t>possibile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configurare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opportunamente</a:t>
            </a:r>
            <a:r>
              <a:rPr lang="en-US" dirty="0">
                <a:cs typeface="Calibri"/>
              </a:rPr>
              <a:t> editor come:</a:t>
            </a:r>
            <a:endParaRPr lang="en-US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Visual Studio </a:t>
            </a:r>
            <a:r>
              <a:rPr lang="en-US" b="1" dirty="0">
                <a:cs typeface="Calibri"/>
              </a:rPr>
              <a:t>Code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b="1" dirty="0">
                <a:cs typeface="Calibri"/>
              </a:rPr>
              <a:t>Atom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b="1" dirty="0">
                <a:cs typeface="Calibri"/>
              </a:rPr>
              <a:t>Sublime Text</a:t>
            </a:r>
          </a:p>
          <a:p>
            <a:pPr marL="200660" lvl="1" indent="0">
              <a:buNone/>
            </a:pPr>
            <a:r>
              <a:rPr lang="en-US" err="1">
                <a:cs typeface="Calibri"/>
              </a:rPr>
              <a:t>mediante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l'installazione</a:t>
            </a:r>
            <a:r>
              <a:rPr lang="en-US" dirty="0">
                <a:cs typeface="Calibri"/>
              </a:rPr>
              <a:t> di </a:t>
            </a:r>
            <a:r>
              <a:rPr lang="en-US" err="1">
                <a:cs typeface="Calibri"/>
              </a:rPr>
              <a:t>appositi</a:t>
            </a:r>
            <a:r>
              <a:rPr lang="en-US" dirty="0">
                <a:cs typeface="Calibri"/>
              </a:rPr>
              <a:t> plugin (e.g. </a:t>
            </a:r>
            <a:r>
              <a:rPr lang="en-US" dirty="0" err="1">
                <a:cs typeface="Calibri"/>
                <a:hlinkClick r:id="rId2"/>
              </a:rPr>
              <a:t>OmniSharp</a:t>
            </a:r>
            <a:r>
              <a:rPr lang="en-US" dirty="0">
                <a:cs typeface="Calibri"/>
              </a:rPr>
              <a:t>) </a:t>
            </a:r>
            <a:r>
              <a:rPr lang="en-US" err="1">
                <a:cs typeface="Calibri"/>
              </a:rPr>
              <a:t>dai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rispettivi</a:t>
            </a:r>
            <a:r>
              <a:rPr lang="en-US" dirty="0">
                <a:cs typeface="Calibri"/>
              </a:rPr>
              <a:t> Plugin-Store/Marketplace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090A-89E9-4658-A1FD-DE595A05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9222-D4A9-42BB-AE1C-24664414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7421-6A9D-4227-93CA-B0438B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270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6-Delegates </a:t>
            </a:r>
            <a:r>
              <a:rPr lang="it-IT" dirty="0" err="1"/>
              <a:t>AndEvents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9F4CC0A-B949-4BE5-9730-F6C5B30F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4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7-NullablesAnd</a:t>
            </a:r>
          </a:p>
          <a:p>
            <a:r>
              <a:rPr lang="it-IT" dirty="0" err="1"/>
              <a:t>Operators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E36FDFE-2A9F-48E3-A932-5F5EDC760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8-Enumerables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2D8DD53-7798-4D42-AAEA-2278B0608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0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9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9-Iterators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3312F147-A983-4FBA-B855-3A596D4C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97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Thread e concorrenza – Esempio 2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428587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it-IT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Worker </a:t>
            </a:r>
            <a:r>
              <a:rPr lang="it-IT" sz="1100" b="0" dirty="0" err="1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Runnable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0000C0"/>
                </a:solidFill>
                <a:latin typeface="Consolas" panose="020B0609020204030204" pitchFamily="49" charset="0"/>
              </a:rPr>
              <a:t>TIMES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it-IT" sz="1100" b="0" dirty="0">
              <a:latin typeface="Consolas" panose="020B0609020204030204" pitchFamily="49" charset="0"/>
            </a:endParaRP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Worker(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endParaRPr lang="it-IT" sz="1100" b="0" dirty="0">
              <a:latin typeface="Consolas" panose="020B0609020204030204" pitchFamily="49" charset="0"/>
            </a:endParaRP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sz="1100" b="0" i="1" dirty="0">
                <a:solidFill>
                  <a:srgbClr val="0000C0"/>
                </a:solidFill>
                <a:latin typeface="Consolas" panose="020B0609020204030204" pitchFamily="49" charset="0"/>
              </a:rPr>
              <a:t>TIMES</a:t>
            </a:r>
            <a:r>
              <a:rPr lang="nn-NO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sz="1100" b="0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2A00FF"/>
                </a:solidFill>
                <a:latin typeface="Consolas" panose="020B0609020204030204" pitchFamily="49" charset="0"/>
              </a:rPr>
              <a:t>" Hello world, by "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endParaRPr lang="it-IT" sz="1100" b="0" dirty="0">
              <a:latin typeface="Consolas" panose="020B0609020204030204" pitchFamily="49" charset="0"/>
            </a:endParaRP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b="0" dirty="0" err="1">
                <a:solidFill>
                  <a:srgbClr val="7F0055"/>
                </a:solidFill>
                <a:latin typeface="Consolas" panose="020B0609020204030204" pitchFamily="49" charset="0"/>
              </a:rPr>
              <a:t>synchronized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0000C0"/>
                </a:solidFill>
                <a:latin typeface="Consolas" panose="020B0609020204030204" pitchFamily="49" charset="0"/>
              </a:rPr>
              <a:t>lockObj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2A00FF"/>
                </a:solidFill>
                <a:latin typeface="Consolas" panose="020B0609020204030204" pitchFamily="49" charset="0"/>
              </a:rPr>
              <a:t>": I'm "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2A00FF"/>
                </a:solidFill>
                <a:latin typeface="Consolas" panose="020B0609020204030204" pitchFamily="49" charset="0"/>
              </a:rPr>
              <a:t>" and "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2A00FF"/>
                </a:solidFill>
                <a:latin typeface="Consolas" panose="020B0609020204030204" pitchFamily="49" charset="0"/>
              </a:rPr>
              <a:t>"I'm "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i="1" dirty="0">
                <a:solidFill>
                  <a:srgbClr val="2A00FF"/>
                </a:solidFill>
                <a:latin typeface="Consolas" panose="020B0609020204030204" pitchFamily="49" charset="0"/>
              </a:rPr>
              <a:t>" again"</a:t>
            </a:r>
            <a:r>
              <a:rPr lang="en-US" sz="1100" b="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100" b="0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95526" y="1200521"/>
            <a:ext cx="5374433" cy="428587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2B91AF"/>
                </a:solidFill>
                <a:latin typeface="Consolas"/>
                <a:cs typeface="Courier New"/>
              </a:rPr>
              <a:t>Worker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Times = </a:t>
            </a:r>
            <a:r>
              <a:rPr lang="it-IT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name;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Worker(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name,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 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.lockObj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 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it-IT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Times; i++)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 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 </a:t>
            </a:r>
            <a:r>
              <a:rPr lang="it-IT" sz="1000" b="0" dirty="0" err="1">
                <a:solidFill>
                  <a:srgbClr val="2B91AF"/>
                </a:solidFill>
                <a:latin typeface="Consolas"/>
                <a:cs typeface="Courier New"/>
              </a:rPr>
              <a:t>Console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.WriteLine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it-IT" sz="1000" b="0" dirty="0">
                <a:latin typeface="Consolas" panose="020B0609020204030204" pitchFamily="49" charset="0"/>
              </a:rPr>
              <a:t>i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Hello world from {name}!"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 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 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 </a:t>
            </a:r>
            <a:r>
              <a:rPr lang="it-IT" sz="1000" b="0" dirty="0" err="1">
                <a:solidFill>
                  <a:srgbClr val="2B91AF"/>
                </a:solidFill>
                <a:latin typeface="Consolas"/>
                <a:cs typeface="Courier New"/>
              </a:rPr>
              <a:t>Console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.Write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it-IT" sz="1000" b="0" dirty="0">
                <a:latin typeface="Consolas" panose="020B0609020204030204" pitchFamily="49" charset="0"/>
              </a:rPr>
              <a:t>i</a:t>
            </a:r>
            <a:r>
              <a:rPr lang="it-IT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I'm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0000FF"/>
                </a:solidFill>
                <a:latin typeface="Consolas"/>
                <a:cs typeface="Courier New"/>
              </a:rPr>
              <a:t>{</a:t>
            </a:r>
            <a:r>
              <a:rPr lang="it-IT" sz="1000" b="0" dirty="0">
                <a:latin typeface="Consolas"/>
                <a:ea typeface="Calibri"/>
                <a:cs typeface="Courier New"/>
              </a:rPr>
              <a:t>name</a:t>
            </a:r>
            <a:r>
              <a:rPr lang="it-IT" sz="1000" b="0" dirty="0">
                <a:solidFill>
                  <a:srgbClr val="0000FF"/>
                </a:solidFill>
                <a:latin typeface="Consolas"/>
                <a:cs typeface="Courier New"/>
              </a:rPr>
              <a:t>}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and "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     </a:t>
            </a:r>
            <a:r>
              <a:rPr lang="it-IT" sz="1000" b="0" dirty="0">
                <a:solidFill>
                  <a:srgbClr val="2B91AF"/>
                </a:solidFill>
                <a:latin typeface="Consolas"/>
                <a:cs typeface="Courier New"/>
              </a:rPr>
              <a:t>Console</a:t>
            </a:r>
            <a:r>
              <a:rPr lang="it-IT" sz="1000" b="0" noProof="1">
                <a:latin typeface="Consolas"/>
                <a:ea typeface="Calibri"/>
                <a:cs typeface="Courier New"/>
              </a:rPr>
              <a:t>.</a:t>
            </a:r>
            <a:r>
              <a:rPr lang="it-IT" sz="1000" b="0" dirty="0">
                <a:latin typeface="Consolas"/>
                <a:ea typeface="Calibri"/>
                <a:cs typeface="Courier New"/>
              </a:rPr>
              <a:t>Write(</a:t>
            </a:r>
            <a:r>
              <a:rPr lang="it-IT" sz="1000" b="0" dirty="0">
                <a:solidFill>
                  <a:srgbClr val="0000FF"/>
                </a:solidFill>
                <a:latin typeface="Consolas"/>
                <a:ea typeface="Calibri"/>
                <a:cs typeface="Courier New"/>
              </a:rPr>
              <a:t>$</a:t>
            </a:r>
            <a:r>
              <a:rPr lang="it-IT" sz="1000" b="0" dirty="0">
                <a:solidFill>
                  <a:srgbClr val="A31515"/>
                </a:solidFill>
                <a:latin typeface="Consolas"/>
                <a:ea typeface="Calibri"/>
                <a:cs typeface="Courier New"/>
              </a:rPr>
              <a:t>"</a:t>
            </a:r>
            <a:r>
              <a:rPr lang="it-IT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00" b="0" dirty="0" err="1">
                <a:solidFill>
                  <a:srgbClr val="A31515"/>
                </a:solidFill>
                <a:latin typeface="Consolas"/>
                <a:cs typeface="Courier New"/>
              </a:rPr>
              <a:t>'m</a:t>
            </a:r>
            <a:r>
              <a:rPr lang="it-IT" sz="1000" b="0" dirty="0">
                <a:latin typeface="Consolas"/>
                <a:ea typeface="Calibri"/>
                <a:cs typeface="Courier New"/>
              </a:rPr>
              <a:t> </a:t>
            </a:r>
            <a:r>
              <a:rPr lang="it-IT" sz="1000" b="0" dirty="0">
                <a:solidFill>
                  <a:srgbClr val="0000FF"/>
                </a:solidFill>
                <a:latin typeface="Consolas"/>
                <a:cs typeface="Courier New"/>
              </a:rPr>
              <a:t>{</a:t>
            </a:r>
            <a:r>
              <a:rPr lang="it-IT" sz="1000" b="0" dirty="0">
                <a:latin typeface="Consolas"/>
                <a:ea typeface="Calibri"/>
                <a:cs typeface="Courier New"/>
              </a:rPr>
              <a:t>name</a:t>
            </a:r>
            <a:r>
              <a:rPr lang="it-IT" sz="1000" b="0" dirty="0">
                <a:solidFill>
                  <a:srgbClr val="0000FF"/>
                </a:solidFill>
                <a:latin typeface="Consolas"/>
                <a:cs typeface="Courier New"/>
              </a:rPr>
              <a:t>}</a:t>
            </a:r>
            <a:r>
              <a:rPr lang="it-IT" sz="1000" b="0" dirty="0">
                <a:latin typeface="Consolas"/>
                <a:cs typeface="Courier New"/>
              </a:rPr>
              <a:t> </a:t>
            </a:r>
            <a:r>
              <a:rPr lang="it-IT" sz="1000" b="0" dirty="0" err="1">
                <a:solidFill>
                  <a:srgbClr val="A31515"/>
                </a:solidFill>
                <a:latin typeface="Consolas"/>
                <a:cs typeface="Courier New"/>
              </a:rPr>
              <a:t>again</a:t>
            </a:r>
            <a:r>
              <a:rPr lang="it-IT" sz="1000" b="0" dirty="0">
                <a:solidFill>
                  <a:srgbClr val="A31515"/>
                </a:solidFill>
                <a:latin typeface="Consolas"/>
                <a:cs typeface="Courier New"/>
              </a:rPr>
              <a:t>"</a:t>
            </a:r>
            <a:r>
              <a:rPr lang="it-IT" sz="1000" b="0" dirty="0">
                <a:latin typeface="Consolas"/>
                <a:ea typeface="Calibri"/>
                <a:cs typeface="Courier New"/>
              </a:rPr>
              <a:t>);</a:t>
            </a:r>
            <a:endParaRPr lang="it-IT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     }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}</a:t>
            </a:r>
          </a:p>
          <a:p>
            <a:r>
              <a:rPr lang="it-IT" sz="1000" b="0" dirty="0">
                <a:latin typeface="Consolas" panose="020B0609020204030204" pitchFamily="49" charset="0"/>
              </a:rPr>
              <a:t>    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000" b="0" dirty="0">
              <a:latin typeface="Consolas"/>
            </a:endParaRP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6835805" y="4580878"/>
            <a:ext cx="5004631" cy="16402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2B91AF"/>
                </a:solidFill>
                <a:latin typeface="Consolas"/>
                <a:cs typeface="Courier New"/>
              </a:rPr>
              <a:t>Thread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2B91AF"/>
                </a:solidFill>
                <a:latin typeface="Consolas"/>
                <a:cs typeface="Courier New"/>
              </a:rPr>
              <a:t>Worker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"Foo</a:t>
            </a:r>
            <a:r>
              <a:rPr lang="en-US" sz="1050" b="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sz="1050" b="0" dirty="0" err="1"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lockObj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).Run).Start();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egnaposto testo 5"/>
          <p:cNvSpPr txBox="1">
            <a:spLocks/>
          </p:cNvSpPr>
          <p:nvPr/>
        </p:nvSpPr>
        <p:spPr>
          <a:xfrm>
            <a:off x="700492" y="4704110"/>
            <a:ext cx="5083901" cy="13937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String[] </a:t>
            </a:r>
            <a:r>
              <a:rPr lang="en-US" sz="1100" b="0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Object </a:t>
            </a:r>
            <a:r>
              <a:rPr lang="it-IT" sz="1100" b="0" dirty="0" err="1">
                <a:solidFill>
                  <a:srgbClr val="6A3E3E"/>
                </a:solidFill>
                <a:latin typeface="Consolas" panose="020B0609020204030204" pitchFamily="49" charset="0"/>
              </a:rPr>
              <a:t>lockObj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Object();</a:t>
            </a:r>
          </a:p>
          <a:p>
            <a:pPr algn="l"/>
            <a:endParaRPr lang="it-IT" sz="1100" b="0" dirty="0">
              <a:latin typeface="Consolas" panose="020B0609020204030204" pitchFamily="49" charset="0"/>
            </a:endParaRPr>
          </a:p>
          <a:p>
            <a:pPr algn="l"/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nn-NO" sz="1100" b="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Worker(</a:t>
            </a:r>
            <a:r>
              <a:rPr lang="en-US" sz="1100" b="0" dirty="0">
                <a:solidFill>
                  <a:srgbClr val="2A00FF"/>
                </a:solidFill>
                <a:latin typeface="Consolas" panose="020B0609020204030204" pitchFamily="49" charset="0"/>
              </a:rPr>
              <a:t>"Foo"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A3E3E"/>
                </a:solidFill>
                <a:latin typeface="Consolas" panose="020B0609020204030204" pitchFamily="49" charset="0"/>
              </a:rPr>
              <a:t>lockObj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)).start();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900" b="0" dirty="0">
              <a:ea typeface="Calibri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7" y="4827570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99" y="4719787"/>
            <a:ext cx="495460" cy="495460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14885"/>
      </p:ext>
    </p:extLst>
  </p:cSld>
  <p:clrMapOvr>
    <a:masterClrMapping/>
  </p:clrMapOvr>
  <p:transition spd="slow">
    <p:push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anonimi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142047"/>
            <a:ext cx="5703998" cy="4948202"/>
          </a:xfrm>
        </p:spPr>
        <p:txBody>
          <a:bodyPr anchor="ctr">
            <a:normAutofit/>
          </a:bodyPr>
          <a:lstStyle/>
          <a:p>
            <a:pPr lvl="1"/>
            <a:r>
              <a:rPr lang="it-IT"/>
              <a:t>Creazione di oggetti con proprietà </a:t>
            </a:r>
            <a:r>
              <a:rPr lang="it-IT" err="1"/>
              <a:t>read-only</a:t>
            </a:r>
            <a:r>
              <a:rPr lang="it-IT"/>
              <a:t> senza dover esplicitamente definirne il tipo.</a:t>
            </a:r>
          </a:p>
          <a:p>
            <a:pPr lvl="2"/>
            <a:r>
              <a:rPr lang="it-IT" sz="2000"/>
              <a:t>Si utilizza «</a:t>
            </a:r>
            <a:r>
              <a:rPr lang="it-IT" sz="20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2000"/>
              <a:t>» con un «</a:t>
            </a:r>
            <a:r>
              <a:rPr lang="it-IT" sz="2000" err="1"/>
              <a:t>object</a:t>
            </a:r>
            <a:r>
              <a:rPr lang="it-IT" sz="2000"/>
              <a:t> </a:t>
            </a:r>
            <a:r>
              <a:rPr lang="it-IT" sz="2000" err="1"/>
              <a:t>initializer</a:t>
            </a:r>
            <a:r>
              <a:rPr lang="it-IT" sz="2000"/>
              <a:t>»</a:t>
            </a:r>
          </a:p>
          <a:p>
            <a:pPr lvl="2"/>
            <a:endParaRPr lang="it-IT" sz="2000"/>
          </a:p>
          <a:p>
            <a:pPr lvl="1"/>
            <a:r>
              <a:rPr lang="it-IT"/>
              <a:t>Possono contenere solo proprietà </a:t>
            </a:r>
            <a:r>
              <a:rPr lang="it-IT" err="1"/>
              <a:t>read-only</a:t>
            </a:r>
            <a:r>
              <a:rPr lang="it-IT"/>
              <a:t>, non altri membri</a:t>
            </a:r>
          </a:p>
          <a:p>
            <a:pPr lvl="1"/>
            <a:endParaRPr lang="it-IT"/>
          </a:p>
          <a:p>
            <a:pPr lvl="1"/>
            <a:r>
              <a:rPr lang="it-IT"/>
              <a:t>Di solito in abbinamento con la keyword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/>
              <a:t>» (il nome del tipo non è noto al programmatore: è deciso internamente dal compilatore)</a:t>
            </a:r>
          </a:p>
          <a:p>
            <a:pPr lvl="1"/>
            <a:endParaRPr lang="it-IT"/>
          </a:p>
          <a:p>
            <a:pPr lvl="1"/>
            <a:r>
              <a:rPr lang="it-IT"/>
              <a:t>Tipicamente utilizzati nella clausola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/>
              <a:t>» di un </a:t>
            </a:r>
            <a:r>
              <a:rPr lang="it-IT" err="1"/>
              <a:t>query</a:t>
            </a:r>
            <a:r>
              <a:rPr lang="it-IT"/>
              <a:t> LINQ (si veda oltre)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248923" y="2347033"/>
            <a:ext cx="5703998" cy="30551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a =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Nome = </a:t>
            </a:r>
            <a:r>
              <a:rPr lang="it-IT" sz="16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"Rossi"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Anno = 1980 };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a.Nome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a.Anno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data =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DateTime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.Today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Se il nome di una proprietà del nuovo tipo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è omesso, il compilatore usa il nome della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proprietà che lo inizializza.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b =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Anno =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data.Year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data.Month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};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b.Anno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b.Month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51470"/>
      </p:ext>
    </p:extLst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</a:t>
            </a:r>
            <a:r>
              <a:rPr lang="it-IT" err="1"/>
              <a:t>unsafe</a:t>
            </a:r>
            <a:r>
              <a:rPr lang="it-IT"/>
              <a:t> (cenni)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>
          <a:xfrm>
            <a:off x="379561" y="1346479"/>
            <a:ext cx="6687283" cy="4692579"/>
          </a:xfrm>
        </p:spPr>
        <p:txBody>
          <a:bodyPr anchor="ctr">
            <a:normAutofit/>
          </a:bodyPr>
          <a:lstStyle/>
          <a:p>
            <a:pPr lvl="1"/>
            <a:r>
              <a:rPr lang="it-IT"/>
              <a:t>Normalmente il C# non prevede l’utilizzo di puntatori</a:t>
            </a:r>
          </a:p>
          <a:p>
            <a:pPr lvl="2"/>
            <a:r>
              <a:rPr lang="it-IT" sz="1800"/>
              <a:t>Memoria gestita automaticamente: il </a:t>
            </a:r>
            <a:r>
              <a:rPr lang="it-IT" sz="1800" err="1"/>
              <a:t>garbage</a:t>
            </a:r>
            <a:r>
              <a:rPr lang="it-IT" sz="1800"/>
              <a:t> </a:t>
            </a:r>
            <a:r>
              <a:rPr lang="it-IT" sz="1800" err="1"/>
              <a:t>collector</a:t>
            </a:r>
            <a:r>
              <a:rPr lang="it-IT" sz="1800"/>
              <a:t> provvede a liberare quella non più in uso</a:t>
            </a:r>
          </a:p>
          <a:p>
            <a:pPr lvl="2"/>
            <a:r>
              <a:rPr lang="it-IT" sz="1800"/>
              <a:t>Riduce la probabilità di introdurre errori e potenziali problemi di sicurezza</a:t>
            </a:r>
          </a:p>
          <a:p>
            <a:pPr lvl="2"/>
            <a:endParaRPr lang="it-IT" sz="1800"/>
          </a:p>
          <a:p>
            <a:pPr lvl="2"/>
            <a:endParaRPr lang="it-IT" sz="1800"/>
          </a:p>
          <a:p>
            <a:pPr lvl="1"/>
            <a:r>
              <a:rPr lang="it-IT"/>
              <a:t>Mediante la keyword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unsafe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/>
              <a:t>è possibile definire un contesto (blocco di codice, metodo o tipo) in cui:</a:t>
            </a:r>
          </a:p>
          <a:p>
            <a:pPr lvl="2"/>
            <a:r>
              <a:rPr lang="it-IT" sz="1800"/>
              <a:t>Poter dichiarare e utilizzare variabili di tipo puntatore (sintassi analoga al C)</a:t>
            </a:r>
          </a:p>
          <a:p>
            <a:pPr lvl="2"/>
            <a:r>
              <a:rPr lang="it-IT" sz="1800"/>
              <a:t>Chiamare funzioni che richiedono l’utilizzo di puntatori</a:t>
            </a:r>
          </a:p>
          <a:p>
            <a:pPr lvl="2"/>
            <a:r>
              <a:rPr lang="it-IT" sz="1800"/>
              <a:t>Eseguire operazioni aritmetiche sui puntatori</a:t>
            </a:r>
          </a:p>
          <a:p>
            <a:pPr lvl="2"/>
            <a:r>
              <a:rPr lang="it-IT" sz="1800"/>
              <a:t>In pratica è “</a:t>
            </a:r>
            <a:r>
              <a:rPr lang="it-IT" sz="1800" err="1"/>
              <a:t>inline</a:t>
            </a:r>
            <a:r>
              <a:rPr lang="it-IT" sz="1800"/>
              <a:t> C”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334803" y="2361634"/>
            <a:ext cx="4448879" cy="2662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v1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{ 1, 2, 3, 4, 5 };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v2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[5];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unsafe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Copia da v1 a v2 con puntatori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fixed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* pSrc = v1, pDst = v2)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* pS = pSrc, pD = pDst;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i = 0; i &lt; v1.Length; i++)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*pD++ = *pS++;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3546"/>
      </p:ext>
    </p:extLst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Rilascio deterministico delle risorse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8318" y="1160427"/>
            <a:ext cx="4681215" cy="5299358"/>
          </a:xfrm>
        </p:spPr>
        <p:txBody>
          <a:bodyPr>
            <a:normAutofit/>
          </a:bodyPr>
          <a:lstStyle/>
          <a:p>
            <a:r>
              <a:rPr lang="it-IT"/>
              <a:t>Interfaccia «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IDisposable</a:t>
            </a:r>
            <a:r>
              <a:rPr lang="it-IT"/>
              <a:t>»</a:t>
            </a:r>
          </a:p>
          <a:p>
            <a:pPr lvl="1"/>
            <a:r>
              <a:rPr lang="it-IT"/>
              <a:t>Contiene il metodo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Dispose()</a:t>
            </a:r>
            <a:r>
              <a:rPr lang="it-IT"/>
              <a:t>.</a:t>
            </a:r>
          </a:p>
          <a:p>
            <a:pPr lvl="1"/>
            <a:r>
              <a:rPr lang="it-IT"/>
              <a:t>Il metodo può essere chiamato per chiedere all’oggetto di rilasciare tutte le risorse che ha allocato (altri oggetti allocati, file aperti, connessioni di rete, etc.) senza dover aspettare l’intervento del GC</a:t>
            </a:r>
          </a:p>
          <a:p>
            <a:pPr lvl="1"/>
            <a:r>
              <a:rPr lang="it-IT"/>
              <a:t>Classi che implementano questa interfaccia forniscono un modo deterministico di rilasciare le proprie risorse.</a:t>
            </a:r>
          </a:p>
          <a:p>
            <a:pPr lvl="1"/>
            <a:r>
              <a:rPr lang="it-IT"/>
              <a:t>Il linguaggio fornisce un’apposita sintassi per utilizzare l’interfaccia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IDisposable</a:t>
            </a:r>
            <a:r>
              <a:rPr lang="it-IT"/>
              <a:t> al meglio (keyword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/>
              <a:t>»).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120033" y="1160427"/>
            <a:ext cx="4971903" cy="969496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ds.Write(10000);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se c’è un’eccezione qui,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ds.Write(5.2);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quando verrà chiuso f?</a:t>
            </a: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f.Close();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0032" y="2258039"/>
            <a:ext cx="4971903" cy="2200602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//N.B. graffa per restringere lo scope di f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ds.Write(10000);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ds.Write(5.2);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finally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f.Close();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fine dello scope di f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912110" y="4740646"/>
            <a:ext cx="5387746" cy="1277273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Ins="0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Identico alla versione try...finally qui sopra</a:t>
            </a: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using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ds.Write(10000);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ds.Write(5.2);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//f.Dispose() chiamato in uscita: chiude il file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5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Boxing e </a:t>
            </a:r>
            <a:r>
              <a:rPr lang="it-IT" err="1"/>
              <a:t>unboxing</a:t>
            </a:r>
            <a:endParaRPr lang="it-IT"/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Sistema dei tipi unificato</a:t>
            </a:r>
          </a:p>
          <a:p>
            <a:pPr lvl="1"/>
            <a:r>
              <a:rPr lang="it-IT"/>
              <a:t>Tutti i tipi derivano implicitamente da </a:t>
            </a:r>
            <a:r>
              <a:rPr lang="it-IT" err="1">
                <a:solidFill>
                  <a:schemeClr val="accent1"/>
                </a:solidFill>
              </a:rPr>
              <a:t>object</a:t>
            </a:r>
            <a:endParaRPr lang="it-IT">
              <a:solidFill>
                <a:schemeClr val="accent1"/>
              </a:solidFill>
            </a:endParaRPr>
          </a:p>
          <a:p>
            <a:pPr lvl="1"/>
            <a:r>
              <a:rPr lang="it-IT"/>
              <a:t>Ma come è possibile convertire un Value </a:t>
            </a:r>
            <a:r>
              <a:rPr lang="it-IT" err="1"/>
              <a:t>Type</a:t>
            </a:r>
            <a:r>
              <a:rPr lang="it-IT"/>
              <a:t> in un </a:t>
            </a:r>
            <a:r>
              <a:rPr lang="it-IT" err="1"/>
              <a:t>object</a:t>
            </a:r>
            <a:r>
              <a:rPr lang="it-IT"/>
              <a:t> (Reference </a:t>
            </a:r>
            <a:r>
              <a:rPr lang="it-IT" err="1"/>
              <a:t>Type</a:t>
            </a:r>
            <a:r>
              <a:rPr lang="it-IT"/>
              <a:t>)?</a:t>
            </a:r>
          </a:p>
          <a:p>
            <a:r>
              <a:rPr lang="it-IT"/>
              <a:t>Conversione </a:t>
            </a:r>
            <a:r>
              <a:rPr lang="it-IT">
                <a:solidFill>
                  <a:schemeClr val="accent1"/>
                </a:solidFill>
              </a:rPr>
              <a:t>Boxing</a:t>
            </a:r>
            <a:r>
              <a:rPr lang="it-IT"/>
              <a:t>: Value </a:t>
            </a:r>
            <a:r>
              <a:rPr lang="it-IT" err="1"/>
              <a:t>Type</a:t>
            </a:r>
            <a:r>
              <a:rPr lang="it-IT"/>
              <a:t> </a:t>
            </a:r>
            <a:r>
              <a:rPr lang="it-IT">
                <a:sym typeface="Wingdings" pitchFamily="2" charset="2"/>
              </a:rPr>
              <a:t> </a:t>
            </a:r>
            <a:r>
              <a:rPr lang="it-IT" err="1">
                <a:sym typeface="Wingdings" pitchFamily="2" charset="2"/>
              </a:rPr>
              <a:t>object</a:t>
            </a:r>
            <a:endParaRPr lang="it-IT"/>
          </a:p>
          <a:p>
            <a:pPr lvl="1"/>
            <a:r>
              <a:rPr lang="it-IT"/>
              <a:t>Alloca un apposito oggetto e vi copia il valore dentro</a:t>
            </a:r>
          </a:p>
          <a:p>
            <a:r>
              <a:rPr lang="it-IT"/>
              <a:t>Conversione </a:t>
            </a:r>
            <a:r>
              <a:rPr lang="it-IT" err="1">
                <a:solidFill>
                  <a:schemeClr val="accent1"/>
                </a:solidFill>
              </a:rPr>
              <a:t>Unboxing</a:t>
            </a:r>
            <a:r>
              <a:rPr lang="it-IT"/>
              <a:t>: </a:t>
            </a:r>
            <a:r>
              <a:rPr lang="it-IT" err="1">
                <a:sym typeface="Wingdings" pitchFamily="2" charset="2"/>
              </a:rPr>
              <a:t>object</a:t>
            </a:r>
            <a:r>
              <a:rPr lang="it-IT"/>
              <a:t> </a:t>
            </a:r>
            <a:r>
              <a:rPr lang="it-IT">
                <a:sym typeface="Wingdings" pitchFamily="2" charset="2"/>
              </a:rPr>
              <a:t> </a:t>
            </a:r>
            <a:r>
              <a:rPr lang="it-IT"/>
              <a:t>Value </a:t>
            </a:r>
            <a:r>
              <a:rPr lang="it-IT" err="1"/>
              <a:t>Type</a:t>
            </a:r>
            <a:endParaRPr lang="it-IT">
              <a:solidFill>
                <a:schemeClr val="accent1"/>
              </a:solidFill>
            </a:endParaRPr>
          </a:p>
          <a:p>
            <a:pPr lvl="1"/>
            <a:r>
              <a:rPr lang="it-IT"/>
              <a:t>Controlla il tipo del valore contenuto e, se possibile, copia il valore dall’oggetto nella variabile Value </a:t>
            </a:r>
            <a:r>
              <a:rPr lang="it-IT" err="1"/>
              <a:t>Type</a:t>
            </a:r>
            <a:endParaRPr lang="it-IT"/>
          </a:p>
        </p:txBody>
      </p:sp>
      <p:sp>
        <p:nvSpPr>
          <p:cNvPr id="399364" name="Rectangle 4"/>
          <p:cNvSpPr>
            <a:spLocks noChangeArrowheads="1"/>
          </p:cNvSpPr>
          <p:nvPr/>
        </p:nvSpPr>
        <p:spPr bwMode="auto">
          <a:xfrm>
            <a:off x="2084389" y="4903834"/>
            <a:ext cx="3570287" cy="13747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4D6D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i = 123;</a:t>
            </a: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600" u="none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object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o = i;   </a:t>
            </a:r>
            <a:r>
              <a:rPr lang="en-US" sz="1600" u="none">
                <a:solidFill>
                  <a:srgbClr val="008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// Boxing</a:t>
            </a: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j = (</a:t>
            </a: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)o; </a:t>
            </a:r>
            <a:r>
              <a:rPr lang="en-US" sz="1600" u="none">
                <a:solidFill>
                  <a:srgbClr val="008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// Unboxing</a:t>
            </a:r>
          </a:p>
        </p:txBody>
      </p:sp>
      <p:grpSp>
        <p:nvGrpSpPr>
          <p:cNvPr id="399380" name="Group 20"/>
          <p:cNvGrpSpPr>
            <a:grpSpLocks/>
          </p:cNvGrpSpPr>
          <p:nvPr/>
        </p:nvGrpSpPr>
        <p:grpSpPr bwMode="auto">
          <a:xfrm>
            <a:off x="5988051" y="4913358"/>
            <a:ext cx="1101725" cy="361950"/>
            <a:chOff x="2812" y="3190"/>
            <a:chExt cx="694" cy="228"/>
          </a:xfrm>
        </p:grpSpPr>
        <p:sp>
          <p:nvSpPr>
            <p:cNvPr id="399366" name="Text Box 6"/>
            <p:cNvSpPr txBox="1">
              <a:spLocks noChangeArrowheads="1"/>
            </p:cNvSpPr>
            <p:nvPr/>
          </p:nvSpPr>
          <p:spPr bwMode="auto">
            <a:xfrm>
              <a:off x="2812" y="3190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i</a:t>
              </a:r>
            </a:p>
          </p:txBody>
        </p:sp>
        <p:sp>
          <p:nvSpPr>
            <p:cNvPr id="399367" name="Rectangle 7"/>
            <p:cNvSpPr>
              <a:spLocks noChangeArrowheads="1"/>
            </p:cNvSpPr>
            <p:nvPr/>
          </p:nvSpPr>
          <p:spPr bwMode="auto">
            <a:xfrm>
              <a:off x="3074" y="3214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grpSp>
        <p:nvGrpSpPr>
          <p:cNvPr id="399379" name="Group 19"/>
          <p:cNvGrpSpPr>
            <a:grpSpLocks/>
          </p:cNvGrpSpPr>
          <p:nvPr/>
        </p:nvGrpSpPr>
        <p:grpSpPr bwMode="auto">
          <a:xfrm>
            <a:off x="5988051" y="5443583"/>
            <a:ext cx="3006725" cy="703262"/>
            <a:chOff x="2812" y="3551"/>
            <a:chExt cx="1894" cy="443"/>
          </a:xfrm>
        </p:grpSpPr>
        <p:sp>
          <p:nvSpPr>
            <p:cNvPr id="399372" name="Rectangle 12"/>
            <p:cNvSpPr>
              <a:spLocks noChangeArrowheads="1"/>
            </p:cNvSpPr>
            <p:nvPr/>
          </p:nvSpPr>
          <p:spPr bwMode="auto">
            <a:xfrm>
              <a:off x="3074" y="3575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99373" name="Text Box 13"/>
            <p:cNvSpPr txBox="1">
              <a:spLocks noChangeArrowheads="1"/>
            </p:cNvSpPr>
            <p:nvPr/>
          </p:nvSpPr>
          <p:spPr bwMode="auto">
            <a:xfrm>
              <a:off x="2812" y="3551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o</a:t>
              </a:r>
            </a:p>
          </p:txBody>
        </p:sp>
        <p:sp>
          <p:nvSpPr>
            <p:cNvPr id="399374" name="Rectangle 14"/>
            <p:cNvSpPr>
              <a:spLocks noChangeArrowheads="1"/>
            </p:cNvSpPr>
            <p:nvPr/>
          </p:nvSpPr>
          <p:spPr bwMode="auto">
            <a:xfrm>
              <a:off x="4274" y="3575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97BEE5">
                    <a:gamma/>
                    <a:shade val="46275"/>
                    <a:invGamma/>
                  </a:srgbClr>
                </a:gs>
                <a:gs pos="100000">
                  <a:srgbClr val="97BEE5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int</a:t>
              </a:r>
            </a:p>
          </p:txBody>
        </p:sp>
        <p:sp>
          <p:nvSpPr>
            <p:cNvPr id="399375" name="Line 15"/>
            <p:cNvSpPr>
              <a:spLocks noChangeShapeType="1"/>
            </p:cNvSpPr>
            <p:nvPr/>
          </p:nvSpPr>
          <p:spPr bwMode="auto">
            <a:xfrm>
              <a:off x="3296" y="3677"/>
              <a:ext cx="9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376" name="Rectangle 16"/>
            <p:cNvSpPr>
              <a:spLocks noChangeArrowheads="1"/>
            </p:cNvSpPr>
            <p:nvPr/>
          </p:nvSpPr>
          <p:spPr bwMode="auto">
            <a:xfrm>
              <a:off x="4274" y="3790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grpSp>
        <p:nvGrpSpPr>
          <p:cNvPr id="399381" name="Group 21"/>
          <p:cNvGrpSpPr>
            <a:grpSpLocks/>
          </p:cNvGrpSpPr>
          <p:nvPr/>
        </p:nvGrpSpPr>
        <p:grpSpPr bwMode="auto">
          <a:xfrm>
            <a:off x="5988051" y="5962695"/>
            <a:ext cx="1101725" cy="361950"/>
            <a:chOff x="2812" y="3860"/>
            <a:chExt cx="694" cy="228"/>
          </a:xfrm>
        </p:grpSpPr>
        <p:sp>
          <p:nvSpPr>
            <p:cNvPr id="399377" name="Text Box 17"/>
            <p:cNvSpPr txBox="1">
              <a:spLocks noChangeArrowheads="1"/>
            </p:cNvSpPr>
            <p:nvPr/>
          </p:nvSpPr>
          <p:spPr bwMode="auto">
            <a:xfrm>
              <a:off x="2812" y="3860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j</a:t>
              </a:r>
            </a:p>
          </p:txBody>
        </p:sp>
        <p:sp>
          <p:nvSpPr>
            <p:cNvPr id="399378" name="Rectangle 18"/>
            <p:cNvSpPr>
              <a:spLocks noChangeArrowheads="1"/>
            </p:cNvSpPr>
            <p:nvPr/>
          </p:nvSpPr>
          <p:spPr bwMode="auto">
            <a:xfrm>
              <a:off x="3074" y="3884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14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Classi «</a:t>
            </a:r>
            <a:r>
              <a:rPr lang="it-IT" err="1"/>
              <a:t>stream</a:t>
            </a:r>
            <a:r>
              <a:rPr lang="it-IT"/>
              <a:t>» per gestire l’input/</a:t>
            </a:r>
            <a:r>
              <a:rPr lang="it-IT" err="1"/>
              <a:t>ouput</a:t>
            </a:r>
            <a:r>
              <a:rPr lang="it-IT"/>
              <a:t> in modo unificato su file e altri meccanismi (es. rete, memoria, …)</a:t>
            </a:r>
          </a:p>
          <a:p>
            <a:pPr marL="201168" lvl="1" indent="0">
              <a:buNone/>
            </a:pPr>
            <a:endParaRPr lang="it-IT" sz="1400"/>
          </a:p>
          <a:p>
            <a:pPr lvl="1"/>
            <a:r>
              <a:rPr lang="it-IT"/>
              <a:t>Decoratori per leggere/scrivere agevolmente i principali tipi di dati</a:t>
            </a:r>
          </a:p>
          <a:p>
            <a:pPr lvl="2"/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DataOutputStream-DataInputStream</a:t>
            </a:r>
            <a:r>
              <a:rPr lang="it-IT"/>
              <a:t> in Java,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BinaryWriter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BinaryReader</a:t>
            </a:r>
            <a:r>
              <a:rPr lang="it-IT"/>
              <a:t> in C#</a:t>
            </a:r>
          </a:p>
          <a:p>
            <a:pPr marL="384048" lvl="2" indent="0">
              <a:buNone/>
            </a:pPr>
            <a:endParaRPr lang="it-IT" sz="1100"/>
          </a:p>
          <a:p>
            <a:pPr lvl="1"/>
            <a:r>
              <a:rPr lang="it-IT"/>
              <a:t>Meccanismi di serializzazione per rendere gli oggetti persistenti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File I/O e serializzazione oggetti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11672948" cy="202424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it-IT"/>
              <a:t>In Java le classi serializzabili implementano l’interfaccia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it-IT"/>
              <a:t>» ed è possibile specificare cosa non serializzare tramite la keyword «</a:t>
            </a:r>
            <a:r>
              <a:rPr lang="it-IT" sz="19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transient</a:t>
            </a:r>
            <a:r>
              <a:rPr lang="it-IT"/>
              <a:t>»</a:t>
            </a:r>
          </a:p>
          <a:p>
            <a:pPr lvl="1"/>
            <a:r>
              <a:rPr lang="it-IT"/>
              <a:t>In C# le classi serializzabili sono marcate con l’attributo </a:t>
            </a:r>
            <a:r>
              <a:rPr lang="it-IT" sz="13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[Serializable]</a:t>
            </a:r>
            <a:r>
              <a:rPr lang="it-IT"/>
              <a:t>ed è possibile specificare cosa non serializzare tramite l’attributo </a:t>
            </a:r>
            <a:r>
              <a:rPr lang="it-IT" sz="13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[NonSerialized]</a:t>
            </a:r>
            <a:r>
              <a:rPr lang="it-IT"/>
              <a:t>. </a:t>
            </a:r>
          </a:p>
          <a:p>
            <a:pPr lvl="2"/>
            <a:r>
              <a:rPr lang="it-IT"/>
              <a:t>Inoltre è possibile implementare l’interfaccia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ISerializable</a:t>
            </a:r>
            <a:r>
              <a:rPr lang="it-IT"/>
              <a:t>» per personalizzare la serializzazione (analogamente all’implementazione dei metodi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it-IT"/>
              <a:t>» 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writeObject</a:t>
            </a:r>
            <a:r>
              <a:rPr lang="it-IT"/>
              <a:t>» in Java)</a:t>
            </a:r>
          </a:p>
          <a:p>
            <a:pPr lvl="1"/>
            <a:r>
              <a:rPr lang="it-IT"/>
              <a:t>C# supporta un meccanismo di «</a:t>
            </a:r>
            <a:r>
              <a:rPr lang="it-IT" err="1"/>
              <a:t>version</a:t>
            </a:r>
            <a:r>
              <a:rPr lang="it-IT"/>
              <a:t> </a:t>
            </a:r>
            <a:r>
              <a:rPr lang="it-IT" err="1"/>
              <a:t>tolerant</a:t>
            </a:r>
            <a:r>
              <a:rPr lang="it-IT"/>
              <a:t> </a:t>
            </a:r>
            <a:r>
              <a:rPr lang="it-IT" err="1"/>
              <a:t>serialization</a:t>
            </a:r>
            <a:r>
              <a:rPr lang="it-IT"/>
              <a:t>» per aggiungere nuovi campi alle classi serializzate senza rompere la compatibilità con oggetti salvati da classi della versione precedente.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C# e Java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220000"/>
              </a:lnSpc>
            </a:pPr>
            <a:r>
              <a:rPr lang="it-IT" dirty="0"/>
              <a:t>Entrambi sono linguaggi </a:t>
            </a:r>
            <a:r>
              <a:rPr lang="it-IT" dirty="0" err="1"/>
              <a:t>object-oriented</a:t>
            </a:r>
            <a:r>
              <a:rPr lang="it-IT" dirty="0"/>
              <a:t>, class </a:t>
            </a:r>
            <a:r>
              <a:rPr lang="it-IT" dirty="0" err="1"/>
              <a:t>based</a:t>
            </a:r>
            <a:endParaRPr lang="it-IT" dirty="0"/>
          </a:p>
          <a:p>
            <a:pPr lvl="1">
              <a:lnSpc>
                <a:spcPct val="220000"/>
              </a:lnSpc>
            </a:pPr>
            <a:r>
              <a:rPr lang="it-IT" dirty="0"/>
              <a:t>Progettati per essere eseguiti su macchina virtuale (CLR e JVM)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Entrambi supportano la Garbage Collection e i meccanismi di </a:t>
            </a:r>
            <a:r>
              <a:rPr lang="it-IT" dirty="0" err="1"/>
              <a:t>Exception</a:t>
            </a:r>
            <a:r>
              <a:rPr lang="it-IT" dirty="0"/>
              <a:t> Handling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Appartengono alla categoria dei linguaggi </a:t>
            </a:r>
            <a:r>
              <a:rPr lang="it-IT" dirty="0" err="1"/>
              <a:t>curly</a:t>
            </a:r>
            <a:r>
              <a:rPr lang="it-IT" dirty="0"/>
              <a:t> brace (come C, C++, …)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Sono entrambi linguaggi </a:t>
            </a:r>
            <a:r>
              <a:rPr lang="it-IT" b="1" dirty="0" err="1"/>
              <a:t>statically</a:t>
            </a:r>
            <a:r>
              <a:rPr lang="it-IT" dirty="0"/>
              <a:t> and </a:t>
            </a:r>
            <a:r>
              <a:rPr lang="it-IT" b="1" dirty="0" err="1"/>
              <a:t>strongly</a:t>
            </a:r>
            <a:r>
              <a:rPr lang="it-IT" dirty="0"/>
              <a:t> </a:t>
            </a:r>
            <a:r>
              <a:rPr lang="it-IT" dirty="0" err="1"/>
              <a:t>typed</a:t>
            </a:r>
            <a:endParaRPr lang="it-IT" dirty="0"/>
          </a:p>
          <a:p>
            <a:pPr lvl="1">
              <a:lnSpc>
                <a:spcPct val="220000"/>
              </a:lnSpc>
            </a:pPr>
            <a:r>
              <a:rPr lang="it-IT" dirty="0"/>
              <a:t>Entrambi </a:t>
            </a:r>
            <a:r>
              <a:rPr lang="it-IT" b="1" dirty="0"/>
              <a:t>non</a:t>
            </a:r>
            <a:r>
              <a:rPr lang="it-IT" dirty="0"/>
              <a:t> supportano l’ereditarietà multipla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…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20502"/>
      </p:ext>
    </p:extLst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File I/O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java.io</a:t>
            </a:r>
            <a:r>
              <a:rPr lang="it-IT" b="0"/>
              <a:t>.*;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UseDataStream</a:t>
            </a:r>
            <a:r>
              <a:rPr lang="it-IT" b="0"/>
              <a:t> {</a:t>
            </a:r>
          </a:p>
          <a:p>
            <a:r>
              <a:rPr lang="it-IT" b="0"/>
              <a:t> 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 = </a:t>
            </a:r>
            <a:r>
              <a:rPr lang="it-IT" b="0" i="1">
                <a:solidFill>
                  <a:srgbClr val="2A00FF"/>
                </a:solidFill>
              </a:rPr>
              <a:t>"/</a:t>
            </a:r>
            <a:r>
              <a:rPr lang="it-IT" b="0" i="1" err="1">
                <a:solidFill>
                  <a:srgbClr val="2A00FF"/>
                </a:solidFill>
              </a:rPr>
              <a:t>temp</a:t>
            </a:r>
            <a:r>
              <a:rPr lang="it-IT" b="0" i="1">
                <a:solidFill>
                  <a:srgbClr val="2A00FF"/>
                </a:solidFill>
              </a:rPr>
              <a:t>/</a:t>
            </a:r>
            <a:r>
              <a:rPr lang="it-IT" b="0" i="1" err="1">
                <a:solidFill>
                  <a:srgbClr val="2A00FF"/>
                </a:solidFill>
              </a:rPr>
              <a:t>prova.bin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/>
              <a:t>;</a:t>
            </a:r>
          </a:p>
          <a:p>
            <a:endParaRPr lang="it-IT" b="0"/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>
                <a:solidFill>
                  <a:srgbClr val="6A3E3E"/>
                </a:solidFill>
              </a:rPr>
              <a:t>args</a:t>
            </a:r>
            <a:r>
              <a:rPr lang="en-US" b="0"/>
              <a:t>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IOException</a:t>
            </a:r>
            <a:r>
              <a:rPr lang="en-US" b="0"/>
              <a:t> {</a:t>
            </a:r>
          </a:p>
          <a:p>
            <a:r>
              <a:rPr lang="it-IT" b="0"/>
              <a:t>    </a:t>
            </a:r>
            <a:r>
              <a:rPr lang="it-IT" b="0" err="1"/>
              <a:t>FileOutputStream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f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FileOutputStream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); </a:t>
            </a:r>
          </a:p>
          <a:p>
            <a:r>
              <a:rPr lang="it-IT" b="0"/>
              <a:t>    </a:t>
            </a:r>
            <a:r>
              <a:rPr lang="it-IT" b="0" err="1"/>
              <a:t>DataOutputStream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 </a:t>
            </a:r>
            <a:r>
              <a:rPr lang="it-IT" b="0" err="1"/>
              <a:t>DataOutputStream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f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.writeBoolean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true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.writeInt</a:t>
            </a:r>
            <a:r>
              <a:rPr lang="it-IT" b="0"/>
              <a:t>(10000);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.writeDouble</a:t>
            </a:r>
            <a:r>
              <a:rPr lang="it-IT" b="0"/>
              <a:t>(5.2);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.close</a:t>
            </a:r>
            <a:r>
              <a:rPr lang="it-IT" b="0"/>
              <a:t>();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/>
              <a:t>FileInputStream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f2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FileInputStream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);</a:t>
            </a:r>
          </a:p>
          <a:p>
            <a:r>
              <a:rPr lang="it-IT" b="0"/>
              <a:t>    </a:t>
            </a:r>
            <a:r>
              <a:rPr lang="it-IT" b="0" err="1"/>
              <a:t>DataInputStream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ds2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DataInputStream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f2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.readBoolean());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.readInt());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.readDouble());</a:t>
            </a:r>
          </a:p>
          <a:p>
            <a:r>
              <a:rPr lang="it-IT" b="0"/>
              <a:t>    </a:t>
            </a:r>
            <a:r>
              <a:rPr lang="it-IT" b="0">
                <a:solidFill>
                  <a:srgbClr val="6A3E3E"/>
                </a:solidFill>
              </a:rPr>
              <a:t>ds2</a:t>
            </a:r>
            <a:r>
              <a:rPr lang="it-IT" b="0"/>
              <a:t>.close();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System.IO;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UseDataStream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 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FF"/>
                </a:solidFill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P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@"C:\temp\prova.bin"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Main(){ 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f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b="0" noProof="1">
                <a:ea typeface="Calibri"/>
              </a:rPr>
              <a:t>(P,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b="0" noProof="1">
                <a:ea typeface="Calibri"/>
              </a:rPr>
              <a:t>.Create);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ds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BinaryWriter</a:t>
            </a:r>
            <a:r>
              <a:rPr lang="it-IT" b="0" noProof="1">
                <a:ea typeface="Calibri"/>
              </a:rPr>
              <a:t>(f);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ds.Write(10000);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ds.Write(5.2);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ds.Close();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f2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b="0" noProof="1">
                <a:ea typeface="Calibri"/>
              </a:rPr>
              <a:t>(P,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b="0" noProof="1">
                <a:ea typeface="Calibri"/>
              </a:rPr>
              <a:t>.Open);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ds2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BinaryReader</a:t>
            </a:r>
            <a:r>
              <a:rPr lang="it-IT" b="0" noProof="1">
                <a:ea typeface="Calibri"/>
              </a:rPr>
              <a:t>(f2);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.WriteLine(ds2.ReadBoolean());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.WriteLine(ds2.ReadInt32());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.WriteLine(ds2.ReadDouble());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ds2.Close();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 </a:t>
            </a:r>
          </a:p>
          <a:p>
            <a:pPr>
              <a:spcAft>
                <a:spcPts val="100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Serializzazione oggetti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183619" y="1200522"/>
            <a:ext cx="5554707" cy="225314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class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implements</a:t>
            </a:r>
            <a:r>
              <a:rPr lang="en-US" b="0"/>
              <a:t> Serializable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nome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annoNascita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nb-NO" b="0"/>
              <a:t>  </a:t>
            </a:r>
            <a:r>
              <a:rPr lang="nb-NO" b="0">
                <a:solidFill>
                  <a:srgbClr val="7F0055"/>
                </a:solidFill>
              </a:rPr>
              <a:t>transient</a:t>
            </a:r>
            <a:r>
              <a:rPr lang="nb-NO" b="0"/>
              <a:t> </a:t>
            </a:r>
            <a:r>
              <a:rPr lang="nb-NO" b="0">
                <a:solidFill>
                  <a:srgbClr val="7F0055"/>
                </a:solidFill>
              </a:rPr>
              <a:t>private</a:t>
            </a:r>
            <a:r>
              <a:rPr lang="nb-NO" b="0"/>
              <a:t> String </a:t>
            </a:r>
            <a:r>
              <a:rPr lang="nb-NO" b="0">
                <a:solidFill>
                  <a:srgbClr val="0000C0"/>
                </a:solidFill>
              </a:rPr>
              <a:t>cachedToString</a:t>
            </a:r>
            <a:r>
              <a:rPr lang="nb-NO" b="0"/>
              <a:t> = </a:t>
            </a:r>
            <a:r>
              <a:rPr lang="nb-NO" b="0">
                <a:solidFill>
                  <a:srgbClr val="7F0055"/>
                </a:solidFill>
              </a:rPr>
              <a:t>null</a:t>
            </a:r>
            <a:r>
              <a:rPr lang="nb-NO" b="0"/>
              <a:t>;  </a:t>
            </a:r>
          </a:p>
          <a:p>
            <a:pPr>
              <a:spcAft>
                <a:spcPts val="0"/>
              </a:spcAft>
            </a:pPr>
            <a:endParaRPr lang="it-IT" b="0">
              <a:solidFill>
                <a:srgbClr val="7F0055"/>
              </a:solidFill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toString</a:t>
            </a:r>
            <a:r>
              <a:rPr lang="it-IT" b="0"/>
              <a:t>(){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 == </a:t>
            </a:r>
            <a:r>
              <a:rPr lang="it-IT" b="0" err="1">
                <a:solidFill>
                  <a:srgbClr val="7F0055"/>
                </a:solidFill>
              </a:rPr>
              <a:t>null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    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 = </a:t>
            </a:r>
            <a:r>
              <a:rPr lang="it-IT" b="0">
                <a:solidFill>
                  <a:srgbClr val="0000C0"/>
                </a:solidFill>
              </a:rPr>
              <a:t>nome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":"</a:t>
            </a:r>
            <a:r>
              <a:rPr lang="it-IT" b="0"/>
              <a:t> + </a:t>
            </a:r>
            <a:r>
              <a:rPr lang="it-IT" b="0" err="1">
                <a:solidFill>
                  <a:srgbClr val="0000C0"/>
                </a:solidFill>
              </a:rPr>
              <a:t>annoNascita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</p:txBody>
      </p:sp>
      <p:sp>
        <p:nvSpPr>
          <p:cNvPr id="10" name="Segnaposto testo 5"/>
          <p:cNvSpPr txBox="1">
            <a:spLocks/>
          </p:cNvSpPr>
          <p:nvPr/>
        </p:nvSpPr>
        <p:spPr>
          <a:xfrm>
            <a:off x="509076" y="3164676"/>
            <a:ext cx="5426017" cy="30868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private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String STR = 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 err="1">
                <a:solidFill>
                  <a:srgbClr val="2A00FF"/>
                </a:solidFill>
              </a:rPr>
              <a:t>p.bin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/>
              <a:t>;</a:t>
            </a:r>
          </a:p>
          <a:p>
            <a:pPr fontAlgn="auto"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/>
              <a:t>args</a:t>
            </a:r>
            <a:r>
              <a:rPr lang="en-US" b="0"/>
              <a:t>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Exception{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ObjectOutputStream</a:t>
            </a:r>
            <a:r>
              <a:rPr lang="en-US" b="0"/>
              <a:t> </a:t>
            </a:r>
            <a:r>
              <a:rPr lang="en-US" b="0" err="1"/>
              <a:t>sOut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ObjectOutputStream</a:t>
            </a:r>
            <a:r>
              <a:rPr lang="en-US" b="0"/>
              <a:t>(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                    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FileOutputStream</a:t>
            </a:r>
            <a:r>
              <a:rPr lang="en-US" b="0"/>
              <a:t>(STR));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CPersona</a:t>
            </a:r>
            <a:r>
              <a:rPr lang="en-US" b="0"/>
              <a:t> p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"Rossi"</a:t>
            </a:r>
            <a:r>
              <a:rPr lang="en-US" b="0"/>
              <a:t>, 1960);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"1) "</a:t>
            </a:r>
            <a:r>
              <a:rPr lang="en-US" b="0"/>
              <a:t>+p); </a:t>
            </a:r>
            <a:r>
              <a:rPr lang="en-US" b="0">
                <a:solidFill>
                  <a:srgbClr val="3F7F5F"/>
                </a:solidFill>
              </a:rPr>
              <a:t>// cache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"2) "</a:t>
            </a:r>
            <a:r>
              <a:rPr lang="en-US" b="0"/>
              <a:t>+p); </a:t>
            </a:r>
            <a:r>
              <a:rPr lang="en-US" b="0">
                <a:solidFill>
                  <a:srgbClr val="3F7F5F"/>
                </a:solidFill>
              </a:rPr>
              <a:t>// cache non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sOut.writeObject</a:t>
            </a:r>
            <a:r>
              <a:rPr lang="en-US" b="0"/>
              <a:t>(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"Rossi"</a:t>
            </a:r>
            <a:r>
              <a:rPr lang="en-US" b="0"/>
              <a:t>, 1960));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sOut.close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endParaRPr lang="en-US" b="0"/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 err="1">
                <a:solidFill>
                  <a:srgbClr val="2A00FF"/>
                </a:solidFill>
              </a:rPr>
              <a:t>Ri-carico</a:t>
            </a:r>
            <a:r>
              <a:rPr lang="en-US" b="0">
                <a:solidFill>
                  <a:srgbClr val="2A00FF"/>
                </a:solidFill>
              </a:rPr>
              <a:t> </a:t>
            </a:r>
            <a:r>
              <a:rPr lang="en-US" b="0" err="1">
                <a:solidFill>
                  <a:srgbClr val="2A00FF"/>
                </a:solidFill>
              </a:rPr>
              <a:t>l'oggetto</a:t>
            </a:r>
            <a:r>
              <a:rPr lang="en-US" b="0">
                <a:solidFill>
                  <a:srgbClr val="2A00FF"/>
                </a:solidFill>
              </a:rPr>
              <a:t>... "</a:t>
            </a:r>
            <a:r>
              <a:rPr lang="en-US" b="0"/>
              <a:t>);     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ObjectInputStream</a:t>
            </a:r>
            <a:r>
              <a:rPr lang="en-US" b="0"/>
              <a:t> </a:t>
            </a:r>
            <a:r>
              <a:rPr lang="en-US" b="0" err="1"/>
              <a:t>sIn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ObjectInputStream</a:t>
            </a:r>
            <a:r>
              <a:rPr lang="en-US" b="0"/>
              <a:t>(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                     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FileInputStream</a:t>
            </a:r>
            <a:r>
              <a:rPr lang="en-US" b="0"/>
              <a:t>(STR));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CPersona</a:t>
            </a:r>
            <a:r>
              <a:rPr lang="en-US" b="0"/>
              <a:t> q = (</a:t>
            </a:r>
            <a:r>
              <a:rPr lang="en-US" b="0" err="1"/>
              <a:t>CPersona</a:t>
            </a:r>
            <a:r>
              <a:rPr lang="en-US" b="0"/>
              <a:t>)</a:t>
            </a:r>
            <a:r>
              <a:rPr lang="en-US" b="0" err="1"/>
              <a:t>sIn.readObject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"1) "</a:t>
            </a:r>
            <a:r>
              <a:rPr lang="en-US" b="0"/>
              <a:t>+q); </a:t>
            </a:r>
            <a:r>
              <a:rPr lang="en-US" b="0">
                <a:solidFill>
                  <a:srgbClr val="3F7F5F"/>
                </a:solidFill>
              </a:rPr>
              <a:t>// cache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"2) "</a:t>
            </a:r>
            <a:r>
              <a:rPr lang="en-US" b="0"/>
              <a:t>+q); </a:t>
            </a:r>
            <a:r>
              <a:rPr lang="en-US" b="0">
                <a:solidFill>
                  <a:srgbClr val="3F7F5F"/>
                </a:solidFill>
              </a:rPr>
              <a:t>// cache non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sIn.close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}</a:t>
            </a:r>
            <a:endParaRPr lang="en-US" b="0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260550" y="1200522"/>
            <a:ext cx="5651822" cy="25877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[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Serializable</a:t>
            </a:r>
            <a:r>
              <a:rPr lang="it-IT" sz="1100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CPersona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nome;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annoNascita;</a:t>
            </a:r>
          </a:p>
          <a:p>
            <a:pPr>
              <a:spcAft>
                <a:spcPts val="0"/>
              </a:spcAft>
            </a:pP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[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NonSerialized</a:t>
            </a:r>
            <a:r>
              <a:rPr lang="it-IT" sz="1100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cachedToString;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 ...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override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ToString()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 noProof="1">
                <a:ea typeface="Calibri"/>
              </a:rPr>
              <a:t> 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.cachedToString ==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sz="1100" b="0" noProof="1">
                <a:ea typeface="Calibri"/>
              </a:rPr>
              <a:t>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{ cachedToString = nome + </a:t>
            </a:r>
            <a:r>
              <a:rPr lang="it-IT" sz="1100" b="0" noProof="1">
                <a:solidFill>
                  <a:srgbClr val="A31515"/>
                </a:solidFill>
                <a:ea typeface="Calibri"/>
              </a:rPr>
              <a:t>":"</a:t>
            </a:r>
            <a:r>
              <a:rPr lang="it-IT" sz="1100" b="0" noProof="1">
                <a:ea typeface="Calibri"/>
              </a:rPr>
              <a:t> + annoNascita;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.cachedToString;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035281" y="3453665"/>
            <a:ext cx="4991265" cy="27231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STR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 err="1">
                <a:solidFill>
                  <a:srgbClr val="A31515"/>
                </a:solidFill>
                <a:ea typeface="Calibri"/>
              </a:rPr>
              <a:t>p.bin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Main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{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bf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BinaryFormatter</a:t>
            </a:r>
            <a:r>
              <a:rPr lang="it-IT" sz="1100" b="0">
                <a:ea typeface="Calibri"/>
              </a:rPr>
              <a:t>();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fOut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sz="1100" b="0">
                <a:ea typeface="Calibri"/>
              </a:rPr>
              <a:t>(STR,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sz="1100" b="0" err="1">
                <a:ea typeface="Calibri"/>
              </a:rPr>
              <a:t>.Create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 p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"Rossi"</a:t>
            </a:r>
            <a:r>
              <a:rPr lang="it-IT" sz="1100" b="0">
                <a:ea typeface="Calibri"/>
              </a:rPr>
              <a:t>, 1960);</a:t>
            </a:r>
          </a:p>
          <a:p>
            <a:pPr fontAlgn="auto"/>
            <a:r>
              <a:rPr lang="it-IT" sz="1100" b="0">
                <a:solidFill>
                  <a:srgbClr val="008000"/>
                </a:solidFill>
                <a:ea typeface="Calibri"/>
              </a:rPr>
              <a:t> 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Console.WriteLine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("1) " + p); // cache vuota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"2) "</a:t>
            </a:r>
            <a:r>
              <a:rPr lang="it-IT" sz="1100" b="0">
                <a:ea typeface="Calibri"/>
              </a:rPr>
              <a:t> + p);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non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bf.Serialize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fOut</a:t>
            </a:r>
            <a:r>
              <a:rPr lang="it-IT" sz="1100" b="0">
                <a:ea typeface="Calibri"/>
              </a:rPr>
              <a:t>,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"Rossi"</a:t>
            </a:r>
            <a:r>
              <a:rPr lang="it-IT" sz="1100" b="0">
                <a:ea typeface="Calibri"/>
              </a:rPr>
              <a:t>, 1960));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fOut.Close</a:t>
            </a:r>
            <a:r>
              <a:rPr lang="it-IT" sz="1100" b="0">
                <a:ea typeface="Calibri"/>
              </a:rPr>
              <a:t>();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 err="1">
                <a:solidFill>
                  <a:srgbClr val="A31515"/>
                </a:solidFill>
                <a:ea typeface="Calibri"/>
              </a:rPr>
              <a:t>Ri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-carico l'oggetto... "</a:t>
            </a:r>
            <a:r>
              <a:rPr lang="it-IT" sz="1100" b="0">
                <a:ea typeface="Calibri"/>
              </a:rPr>
              <a:t>); 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fIn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sz="1100" b="0">
                <a:ea typeface="Calibri"/>
              </a:rPr>
              <a:t>(STR,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sz="1100" b="0" err="1">
                <a:ea typeface="Calibri"/>
              </a:rPr>
              <a:t>.Open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 q = (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)</a:t>
            </a:r>
            <a:r>
              <a:rPr lang="it-IT" sz="1100" b="0" err="1">
                <a:ea typeface="Calibri"/>
              </a:rPr>
              <a:t>bf.Deserialize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fIn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"1) "</a:t>
            </a:r>
            <a:r>
              <a:rPr lang="it-IT" sz="1100" b="0">
                <a:ea typeface="Calibri"/>
              </a:rPr>
              <a:t> + q);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"2) "</a:t>
            </a:r>
            <a:r>
              <a:rPr lang="it-IT" sz="1100" b="0">
                <a:ea typeface="Calibri"/>
              </a:rPr>
              <a:t> + q);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non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fIn.Close</a:t>
            </a:r>
            <a:r>
              <a:rPr lang="it-IT" sz="1100" b="0">
                <a:ea typeface="Calibri"/>
              </a:rPr>
              <a:t>();</a:t>
            </a:r>
          </a:p>
          <a:p>
            <a:pPr fontAlgn="auto">
              <a:spcAft>
                <a:spcPts val="1000"/>
              </a:spcAft>
            </a:pPr>
            <a:r>
              <a:rPr lang="it-IT" sz="1100" b="0">
                <a:ea typeface="Calibri"/>
              </a:rPr>
              <a:t>}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" y="5417820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999" y="5822865"/>
            <a:ext cx="495460" cy="49546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" y="2079364"/>
            <a:ext cx="477299" cy="47729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42" y="2070283"/>
            <a:ext cx="495460" cy="495460"/>
          </a:xfrm>
          <a:prstGeom prst="rect">
            <a:avLst/>
          </a:prstGeom>
        </p:spPr>
      </p:pic>
      <p:sp>
        <p:nvSpPr>
          <p:cNvPr id="24" name="Segnaposto data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5" name="Segnaposto piè di pagina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6" name="Segnaposto numero diapositiva 2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5767"/>
      </p:ext>
    </p:extLst>
  </p:cSld>
  <p:clrMapOvr>
    <a:masterClrMapping/>
  </p:clrMapOvr>
  <p:transition spd="slow">
    <p:push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5300"/>
              <a:t>Task </a:t>
            </a:r>
            <a:r>
              <a:rPr lang="it-IT" sz="5300" err="1"/>
              <a:t>Parallel</a:t>
            </a:r>
            <a:r>
              <a:rPr lang="it-IT" sz="5300"/>
              <a:t> Library e metodi asincroni</a:t>
            </a:r>
            <a:endParaRPr lang="it-IT" sz="30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0" y="1196975"/>
            <a:ext cx="11404122" cy="4867923"/>
          </a:xfrm>
        </p:spPr>
        <p:txBody>
          <a:bodyPr>
            <a:normAutofit/>
          </a:bodyPr>
          <a:lstStyle/>
          <a:p>
            <a:r>
              <a:rPr lang="it-IT"/>
              <a:t>Task&lt;T&gt;</a:t>
            </a:r>
          </a:p>
          <a:p>
            <a:pPr lvl="1"/>
            <a:r>
              <a:rPr lang="it-IT"/>
              <a:t>Rappresenta un’operazione asincrona che restituirà un risultato di tipo T: contiene informazioni sullo stato dell’operazione e il suo risultato quando è completata</a:t>
            </a:r>
          </a:p>
          <a:p>
            <a:pPr lvl="1"/>
            <a:endParaRPr lang="it-IT"/>
          </a:p>
          <a:p>
            <a:pPr lvl="1"/>
            <a:r>
              <a:rPr lang="it-IT"/>
              <a:t>Il parallelismo basato su «Task» è simile a quello basato su </a:t>
            </a:r>
            <a:r>
              <a:rPr lang="it-IT" err="1"/>
              <a:t>thread</a:t>
            </a:r>
            <a:r>
              <a:rPr lang="it-IT"/>
              <a:t> ma più efficiente e scalabile</a:t>
            </a:r>
          </a:p>
          <a:p>
            <a:pPr lvl="1"/>
            <a:endParaRPr lang="it-IT"/>
          </a:p>
          <a:p>
            <a:pPr lvl="1"/>
            <a:r>
              <a:rPr lang="it-IT">
                <a:solidFill>
                  <a:srgbClr val="C00000"/>
                </a:solidFill>
              </a:rPr>
              <a:t>TPL</a:t>
            </a:r>
            <a:r>
              <a:rPr lang="it-IT"/>
              <a:t> (Task </a:t>
            </a:r>
            <a:r>
              <a:rPr lang="it-IT" err="1"/>
              <a:t>Parallel</a:t>
            </a:r>
            <a:r>
              <a:rPr lang="it-IT"/>
              <a:t> Library)</a:t>
            </a:r>
          </a:p>
          <a:p>
            <a:pPr lvl="2"/>
            <a:r>
              <a:rPr lang="it-IT" sz="1800"/>
              <a:t>libreria di classi .NET per semplificare lo sviluppo di applicazioni concorrenti</a:t>
            </a:r>
          </a:p>
          <a:p>
            <a:pPr lvl="2"/>
            <a:endParaRPr lang="it-IT"/>
          </a:p>
          <a:p>
            <a:pPr lvl="0">
              <a:buClr>
                <a:srgbClr val="D34817"/>
              </a:buClr>
            </a:pP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Metodi asincroni: keyword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 e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</a:t>
            </a:r>
          </a:p>
          <a:p>
            <a:pPr lvl="1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Un metodo che restituisce un Task può essere marcato come asincrono con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».</a:t>
            </a:r>
          </a:p>
          <a:p>
            <a:pPr lvl="1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Ogni volta che un metodo asincrono si mette in attesa del completamento di un (sub) task (con la keyword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»), il controllo torna al chiamante fino a quanto il (sub) task non è completato.</a:t>
            </a:r>
          </a:p>
          <a:p>
            <a:pPr lvl="2"/>
            <a:endParaRPr lang="it-IT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161"/>
      </p:ext>
    </p:extLst>
  </p:cSld>
  <p:clrMapOvr>
    <a:masterClrMapping/>
  </p:clrMapOvr>
  <p:transition spd="slow"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</a:t>
            </a:r>
            <a:r>
              <a:rPr lang="it-IT" err="1"/>
              <a:t>Parallel</a:t>
            </a:r>
            <a:r>
              <a:rPr lang="it-IT"/>
              <a:t> Library e metodi asincroni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83151" y="3592491"/>
            <a:ext cx="5121625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client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s1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s2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"http://www.unibo.it"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str1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(s1);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"T1: 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str1.Length);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str2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"T2: 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str2.Length);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9562" y="1168751"/>
            <a:ext cx="4930560" cy="37394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client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s1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s2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"http://www.unibo.it"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 task, continuazione e torna subito 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t1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(s1);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t1.ContinueWith(Work2);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Work2(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t1)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"T1:{0}"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t1.Result.Length);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 un secondo task e attende che termini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t2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"T2:{0}"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t2.Result.Length);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43964" y="1165324"/>
            <a:ext cx="3175076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p.Work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.Sleep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2" name="Freccia angolare bidirezionale 11"/>
          <p:cNvSpPr/>
          <p:nvPr/>
        </p:nvSpPr>
        <p:spPr>
          <a:xfrm rot="5400000">
            <a:off x="4203800" y="4574874"/>
            <a:ext cx="839755" cy="1645920"/>
          </a:xfrm>
          <a:prstGeom prst="leftUp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91514"/>
      </p:ext>
    </p:extLst>
  </p:cSld>
  <p:clrMapOvr>
    <a:masterClrMapping/>
  </p:clrMapOvr>
  <p:transition spd="slow">
    <p:push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LINQ e TPL: un esempio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2"/>
          </p:nvPr>
        </p:nvSpPr>
        <p:spPr>
          <a:xfrm>
            <a:off x="379561" y="1073181"/>
            <a:ext cx="5836162" cy="637249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from, count;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Worker(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count)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.from = from;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.count = count;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Run()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from; i &lt; from+count;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(IsPrime(i))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"{0}\n"</a:t>
            </a:r>
            <a:r>
              <a:rPr lang="it-IT" b="0" noProof="1">
                <a:ea typeface="Calibri"/>
              </a:rPr>
              <a:t>, i);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IsPrime(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num)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sq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Math</a:t>
            </a:r>
            <a:r>
              <a:rPr lang="it-IT" b="0" noProof="1">
                <a:ea typeface="Calibri"/>
              </a:rPr>
              <a:t>.Sqrt(num);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2; i &lt;= sq;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((num % i) == 0)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false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const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 = 1000;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const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t = 4;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 = 2;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count = (n - from) / t;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0; i &lt; t-1;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(from, count).Run).Start();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from += count;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(from, n-from).Run).Start();</a:t>
            </a:r>
          </a:p>
          <a:p>
            <a:endParaRPr lang="it-IT" b="0"/>
          </a:p>
        </p:txBody>
      </p:sp>
      <p:sp>
        <p:nvSpPr>
          <p:cNvPr id="7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571632" y="3506870"/>
            <a:ext cx="5620368" cy="35683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IsPrime(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num)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Enumerable</a:t>
            </a:r>
            <a:r>
              <a:rPr lang="it-IT" b="0" noProof="1">
                <a:ea typeface="Calibri"/>
              </a:rPr>
              <a:t>.Range(2,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Math</a:t>
            </a:r>
            <a:r>
              <a:rPr lang="it-IT" b="0" noProof="1">
                <a:ea typeface="Calibri"/>
              </a:rPr>
              <a:t>.Sqrt(num))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       .All(i =&gt; num % i != 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part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Partitioner</a:t>
            </a:r>
            <a:r>
              <a:rPr lang="it-IT" b="0" noProof="1">
                <a:ea typeface="Calibri"/>
              </a:rPr>
              <a:t>.Create(2, 1000);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Parallel</a:t>
            </a:r>
            <a:r>
              <a:rPr lang="it-IT" b="0" noProof="1">
                <a:ea typeface="Calibri"/>
              </a:rPr>
              <a:t>.ForEach(part, p =&gt;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p.Item1; i &lt; p.Item2;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(IsPrime(i))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"{0}\n"</a:t>
            </a:r>
            <a:r>
              <a:rPr lang="it-IT" b="0" noProof="1">
                <a:ea typeface="Calibri"/>
              </a:rPr>
              <a:t>, j);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);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5581826" y="1073181"/>
            <a:ext cx="5050678" cy="25298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hlink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it-IT" u="none" kern="0"/>
              <a:t>Qui sotto un’implementazione con LINQ e TPL dell’esempio a sinistra: </a:t>
            </a:r>
          </a:p>
          <a:p>
            <a:pPr lvl="2"/>
            <a:r>
              <a:rPr lang="it-IT" u="none" kern="0"/>
              <a:t>In </a:t>
            </a:r>
            <a:r>
              <a:rPr lang="it-IT" u="none" kern="0" err="1"/>
              <a:t>IsPrime</a:t>
            </a:r>
            <a:r>
              <a:rPr lang="it-IT" u="none" kern="0"/>
              <a:t>, il metodo di estensione LINQ </a:t>
            </a:r>
            <a:r>
              <a:rPr lang="it-IT" u="none" kern="0" err="1"/>
              <a:t>All</a:t>
            </a:r>
            <a:r>
              <a:rPr lang="it-IT" u="none" kern="0"/>
              <a:t>(), applicato a una sequenza di </a:t>
            </a:r>
            <a:r>
              <a:rPr lang="it-IT" u="none" kern="0" err="1"/>
              <a:t>int</a:t>
            </a:r>
            <a:r>
              <a:rPr lang="it-IT" u="none" kern="0"/>
              <a:t>, restituisce </a:t>
            </a:r>
            <a:r>
              <a:rPr lang="it-IT" u="none" kern="0" err="1"/>
              <a:t>true</a:t>
            </a:r>
            <a:r>
              <a:rPr lang="it-IT" u="none" kern="0"/>
              <a:t> se tutti gli elementi soddisfano il predicato.</a:t>
            </a:r>
          </a:p>
          <a:p>
            <a:pPr lvl="2"/>
            <a:r>
              <a:rPr lang="it-IT" u="none" kern="0" err="1"/>
              <a:t>Partitioner.Create</a:t>
            </a:r>
            <a:r>
              <a:rPr lang="it-IT" u="none" kern="0"/>
              <a:t> suddivide i numeri in sequenze affidate a task diversi da </a:t>
            </a:r>
            <a:r>
              <a:rPr lang="it-IT" u="none" kern="0" err="1"/>
              <a:t>Parallel.ForEach</a:t>
            </a:r>
            <a:r>
              <a:rPr lang="it-IT" u="none" ker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255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Collection </a:t>
            </a:r>
            <a:r>
              <a:rPr lang="it-IT" dirty="0" err="1"/>
              <a:t>Initializers</a:t>
            </a:r>
            <a:r>
              <a:rPr lang="it-IT" dirty="0"/>
              <a:t> - OLD</a:t>
            </a: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5735898" y="1142047"/>
            <a:ext cx="6359193" cy="490936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3560" lvl="1" indent="-342900" fontAlgn="auto"/>
            <a:endParaRPr lang="it-IT" u="none" dirty="0">
              <a:cs typeface="Calibri"/>
            </a:endParaRPr>
          </a:p>
          <a:p>
            <a:pPr marL="543560" lvl="1" indent="-342900" fontAlgn="auto"/>
            <a:r>
              <a:rPr lang="it-IT" u="none" dirty="0">
                <a:cs typeface="Calibri"/>
              </a:rPr>
              <a:t>Disponibili</a:t>
            </a:r>
            <a:r>
              <a:rPr lang="it-IT" u="none" dirty="0"/>
              <a:t> a partire da Java </a:t>
            </a:r>
            <a:r>
              <a:rPr lang="it-IT" u="none" dirty="0">
                <a:cs typeface="Calibri"/>
              </a:rPr>
              <a:t>9 i seguenti metodi statici:</a:t>
            </a:r>
            <a:endParaRPr lang="it-IT" dirty="0"/>
          </a:p>
          <a:p>
            <a:pPr marL="383540" lvl="2" indent="0" fontAlgn="auto">
              <a:buNone/>
            </a:pPr>
            <a:endParaRPr lang="it-IT" u="none" dirty="0">
              <a:latin typeface="Calibri"/>
              <a:cs typeface="Calibri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latin typeface="Courier New"/>
                <a:cs typeface="Courier New"/>
              </a:rPr>
              <a:t>List.of</a:t>
            </a:r>
            <a:r>
              <a:rPr lang="it-IT" sz="1600" u="none" dirty="0"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List.of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key, V val)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k1, V v1, </a:t>
            </a:r>
            <a:endParaRPr lang="it-IT" sz="16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200660" lvl="1" indent="0" algn="r" fontAlgn="auto">
              <a:buNone/>
            </a:pP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K k2,</a:t>
            </a:r>
            <a:r>
              <a:rPr lang="it-IT" sz="1600" u="none" dirty="0">
                <a:latin typeface="Courier New"/>
                <a:cs typeface="Courier New"/>
              </a:rPr>
              <a:t> V v2)</a:t>
            </a:r>
            <a:endParaRPr lang="it-IT" sz="1600" dirty="0">
              <a:cs typeface="Calibri"/>
            </a:endParaRPr>
          </a:p>
          <a:p>
            <a:pPr marL="486410" lvl="1" indent="-285750" fontAlgn="auto">
              <a:buFont typeface="Courier New" panose="02070309020205020404" pitchFamily="49" charset="0"/>
              <a:buChar char="o"/>
            </a:pPr>
            <a:r>
              <a:rPr lang="it-IT" sz="1600" u="none" dirty="0">
                <a:latin typeface="Courier New"/>
                <a:cs typeface="Courier New"/>
              </a:rPr>
              <a:t>...</a:t>
            </a:r>
          </a:p>
          <a:p>
            <a:pPr marL="200660" lvl="1" indent="0" fontAlgn="auto">
              <a:buNone/>
            </a:pPr>
            <a:endParaRPr lang="it-IT" sz="1600" u="none" dirty="0">
              <a:latin typeface="Courier New"/>
              <a:cs typeface="Courier New"/>
            </a:endParaRPr>
          </a:p>
          <a:p>
            <a:pPr marL="486410" lvl="1" indent="-285750" fontAlgn="auto"/>
            <a:r>
              <a:rPr lang="it-IT" sz="1600" u="none" dirty="0">
                <a:latin typeface="Courier New"/>
                <a:cs typeface="Courier New"/>
              </a:rPr>
              <a:t>Restituiscono collezioni immutabili!</a:t>
            </a:r>
          </a:p>
          <a:p>
            <a:pPr fontAlgn="auto">
              <a:buNone/>
            </a:pPr>
            <a:endParaRPr lang="it-IT" dirty="0">
              <a:cs typeface="Calibri"/>
            </a:endParaRPr>
          </a:p>
        </p:txBody>
      </p:sp>
      <p:cxnSp>
        <p:nvCxnSpPr>
          <p:cNvPr id="18" name="Connettore 1 17"/>
          <p:cNvCxnSpPr/>
          <p:nvPr/>
        </p:nvCxnSpPr>
        <p:spPr>
          <a:xfrm>
            <a:off x="5603862" y="1303296"/>
            <a:ext cx="0" cy="493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egnaposto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6" name="Segnaposto piè di pagina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6850BFF-356C-496C-ACB1-3A0EC4F5D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11" y="5677600"/>
            <a:ext cx="477299" cy="4772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7912AD-A8EB-4C9B-8E62-7A8B00CD1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8" y="5695697"/>
            <a:ext cx="495460" cy="495460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7D5D09A9-4257-465A-ABB2-70EE7F4B9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479" y="4495074"/>
            <a:ext cx="3968893" cy="6001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{ 0,1,2,3 };</a:t>
            </a:r>
          </a:p>
          <a:p>
            <a:endParaRPr lang="it-IT" sz="1200" u="none" noProof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C46E90C1-A7A0-4B1D-B67B-E1AE70DBA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74" y="3100335"/>
            <a:ext cx="2770410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&gt;();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nums.Add(0);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nums.Add(1);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nums.Add(2);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nums.Add(3);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6D631AB-8419-41E3-B0F9-ECE717D119AB}"/>
              </a:ext>
            </a:extLst>
          </p:cNvPr>
          <p:cNvSpPr txBox="1">
            <a:spLocks/>
          </p:cNvSpPr>
          <p:nvPr/>
        </p:nvSpPr>
        <p:spPr>
          <a:xfrm>
            <a:off x="104168" y="1405306"/>
            <a:ext cx="5323655" cy="180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/>
            <a:r>
              <a:rPr lang="it-IT" u="none" dirty="0"/>
              <a:t>Permettono di specificare gli elementi iniziali di una struttura dati</a:t>
            </a:r>
          </a:p>
          <a:p>
            <a:pPr lvl="2" fontAlgn="auto"/>
            <a:r>
              <a:rPr lang="it-IT" u="none" dirty="0"/>
              <a:t>Il compilatore chiama il metodo </a:t>
            </a:r>
            <a:r>
              <a:rPr lang="it-IT" u="none" dirty="0" err="1"/>
              <a:t>Add</a:t>
            </a:r>
            <a:r>
              <a:rPr lang="it-IT" u="none" dirty="0"/>
              <a:t>() per ciascun elemento.</a:t>
            </a:r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076A6DDC-FBD3-4201-BF1B-2D213226E9D9}"/>
              </a:ext>
            </a:extLst>
          </p:cNvPr>
          <p:cNvSpPr/>
          <p:nvPr/>
        </p:nvSpPr>
        <p:spPr>
          <a:xfrm rot="10800000" flipH="1">
            <a:off x="3284223" y="3599335"/>
            <a:ext cx="1021477" cy="731520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4153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C# vs. Java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it-IT"/>
              <a:t>«</a:t>
            </a:r>
            <a:r>
              <a:rPr lang="it-IT" i="1"/>
              <a:t>C# </a:t>
            </a:r>
            <a:r>
              <a:rPr lang="it-IT" i="1" err="1"/>
              <a:t>is</a:t>
            </a:r>
            <a:r>
              <a:rPr lang="it-IT" i="1"/>
              <a:t> an </a:t>
            </a:r>
            <a:r>
              <a:rPr lang="it-IT" i="1" err="1"/>
              <a:t>imitation</a:t>
            </a:r>
            <a:r>
              <a:rPr lang="it-IT" i="1"/>
              <a:t> of Java with reliability, </a:t>
            </a:r>
            <a:r>
              <a:rPr lang="it-IT" i="1" err="1"/>
              <a:t>productivity</a:t>
            </a:r>
            <a:r>
              <a:rPr lang="it-IT" i="1"/>
              <a:t> and security </a:t>
            </a:r>
            <a:r>
              <a:rPr lang="it-IT" i="1" err="1"/>
              <a:t>deleted</a:t>
            </a:r>
            <a:r>
              <a:rPr lang="it-IT"/>
              <a:t>»</a:t>
            </a:r>
          </a:p>
          <a:p>
            <a:pPr algn="ctr"/>
            <a:r>
              <a:rPr lang="it-IT"/>
              <a:t>- </a:t>
            </a:r>
            <a:r>
              <a:rPr lang="it-IT" b="1"/>
              <a:t>James </a:t>
            </a:r>
            <a:r>
              <a:rPr lang="it-IT" b="1" err="1"/>
              <a:t>Goslin</a:t>
            </a:r>
            <a:r>
              <a:rPr lang="it-IT"/>
              <a:t>, ideatore del linguaggio Java</a:t>
            </a:r>
          </a:p>
          <a:p>
            <a:pPr algn="ctr"/>
            <a:endParaRPr lang="it-IT"/>
          </a:p>
          <a:p>
            <a:pPr algn="ctr"/>
            <a:r>
              <a:rPr lang="it-IT"/>
              <a:t>«</a:t>
            </a:r>
            <a:r>
              <a:rPr lang="en-US" i="1"/>
              <a:t>Java and C# are almost identical programming languages. </a:t>
            </a:r>
            <a:br>
              <a:rPr lang="en-US" i="1">
                <a:cs typeface="Calibri"/>
              </a:rPr>
            </a:br>
            <a:r>
              <a:rPr lang="en-US" i="1"/>
              <a:t>Boring repetition that lacks innovation</a:t>
            </a:r>
            <a:r>
              <a:rPr lang="it-IT"/>
              <a:t>»</a:t>
            </a:r>
            <a:endParaRPr lang="en-US">
              <a:cs typeface="Calibri"/>
            </a:endParaRPr>
          </a:p>
          <a:p>
            <a:pPr algn="ctr"/>
            <a:r>
              <a:rPr lang="it-IT"/>
              <a:t>«</a:t>
            </a:r>
            <a:r>
              <a:rPr lang="en-US" i="1"/>
              <a:t>C# borrowed a lot from Java, and vice versa</a:t>
            </a:r>
            <a:r>
              <a:rPr lang="it-IT"/>
              <a:t>»</a:t>
            </a:r>
            <a:endParaRPr lang="en-US"/>
          </a:p>
          <a:p>
            <a:pPr algn="ctr"/>
            <a:r>
              <a:rPr lang="en-US"/>
              <a:t>- </a:t>
            </a:r>
            <a:r>
              <a:rPr lang="it-IT" b="1"/>
              <a:t>Klaus </a:t>
            </a:r>
            <a:r>
              <a:rPr lang="it-IT" b="1" err="1"/>
              <a:t>Kreft</a:t>
            </a:r>
            <a:r>
              <a:rPr lang="it-IT" b="1"/>
              <a:t> </a:t>
            </a:r>
            <a:r>
              <a:rPr lang="it-IT"/>
              <a:t>e </a:t>
            </a:r>
            <a:r>
              <a:rPr lang="it-IT" b="1"/>
              <a:t>Angelika Langer</a:t>
            </a:r>
            <a:r>
              <a:rPr lang="it-IT"/>
              <a:t>, autori di molti libri sul linguaggio C++</a:t>
            </a:r>
          </a:p>
          <a:p>
            <a:pPr algn="ctr"/>
            <a:endParaRPr lang="it-IT"/>
          </a:p>
          <a:p>
            <a:pPr algn="ctr"/>
            <a:r>
              <a:rPr lang="it-IT"/>
              <a:t>«</a:t>
            </a:r>
            <a:r>
              <a:rPr lang="en-US" i="1"/>
              <a:t>C# is not a Java clone and is much closer to C++ in its design</a:t>
            </a:r>
            <a:r>
              <a:rPr lang="it-IT"/>
              <a:t>»</a:t>
            </a:r>
          </a:p>
          <a:p>
            <a:pPr algn="ctr"/>
            <a:r>
              <a:rPr lang="it-IT"/>
              <a:t>-  </a:t>
            </a:r>
            <a:r>
              <a:rPr lang="it-IT" b="1"/>
              <a:t>Anders </a:t>
            </a:r>
            <a:r>
              <a:rPr lang="it-IT" b="1" err="1"/>
              <a:t>Hejlsberg</a:t>
            </a:r>
            <a:r>
              <a:rPr lang="it-IT"/>
              <a:t>, team leader del progetto C#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15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1</a:t>
            </a:r>
            <a:endParaRPr lang="it-IT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C309DD7-FF8F-46C8-84FF-74AEC1D5CB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Analogie e differenze tra C# e Java</a:t>
            </a:r>
          </a:p>
        </p:txBody>
      </p:sp>
    </p:spTree>
    <p:extLst>
      <p:ext uri="{BB962C8B-B14F-4D97-AF65-F5344CB8AC3E}">
        <p14:creationId xmlns:p14="http://schemas.microsoft.com/office/powerpoint/2010/main" val="3362308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Convenzioni di scrittura del codice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idx="1"/>
          </p:nvPr>
        </p:nvSpPr>
        <p:spPr>
          <a:xfrm>
            <a:off x="379562" y="1200521"/>
            <a:ext cx="5217370" cy="4976344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lvl="1"/>
            <a:r>
              <a:rPr lang="it-IT"/>
              <a:t>Una sola istruzione/dichiarazione per linea</a:t>
            </a:r>
          </a:p>
          <a:p>
            <a:pPr lvl="2"/>
            <a:r>
              <a:rPr lang="it-IT"/>
              <a:t>Indentazione con spazi al posto della tabulazione</a:t>
            </a:r>
          </a:p>
          <a:p>
            <a:pPr lvl="2"/>
            <a:r>
              <a:rPr lang="it-IT"/>
              <a:t>Separazione di ciascuna definizione di metodo dalle altre con almeno una linea vuota</a:t>
            </a:r>
          </a:p>
          <a:p>
            <a:pPr lvl="1"/>
            <a:endParaRPr lang="it-IT"/>
          </a:p>
          <a:p>
            <a:pPr lvl="1"/>
            <a:r>
              <a:rPr lang="it-IT"/>
              <a:t>Parentesi graffa aperta</a:t>
            </a:r>
          </a:p>
          <a:p>
            <a:pPr lvl="2"/>
            <a:r>
              <a:rPr lang="it-IT"/>
              <a:t>(Java) in fondo alla linea precedente</a:t>
            </a:r>
          </a:p>
          <a:p>
            <a:pPr lvl="2"/>
            <a:r>
              <a:rPr lang="it-IT"/>
              <a:t>(C#) a capo su nuova linea</a:t>
            </a:r>
          </a:p>
          <a:p>
            <a:pPr lvl="2"/>
            <a:endParaRPr lang="it-IT"/>
          </a:p>
          <a:p>
            <a:pPr lvl="1"/>
            <a:r>
              <a:rPr lang="it-IT"/>
              <a:t>Variabili locali e parametri dei metodi</a:t>
            </a:r>
          </a:p>
          <a:p>
            <a:pPr lvl="2"/>
            <a:r>
              <a:rPr lang="it-IT" err="1"/>
              <a:t>camelCase</a:t>
            </a:r>
            <a:endParaRPr lang="it-IT"/>
          </a:p>
          <a:p>
            <a:pPr lvl="1"/>
            <a:endParaRPr lang="it-IT"/>
          </a:p>
          <a:p>
            <a:pPr lvl="1"/>
            <a:r>
              <a:rPr lang="it-IT"/>
              <a:t>Tipi (es. classi/interfacce)</a:t>
            </a:r>
          </a:p>
          <a:p>
            <a:pPr lvl="2"/>
            <a:r>
              <a:rPr lang="it-IT" err="1"/>
              <a:t>PascalCase</a:t>
            </a:r>
            <a:endParaRPr lang="it-IT"/>
          </a:p>
          <a:p>
            <a:pPr lvl="1"/>
            <a:endParaRPr lang="it-IT"/>
          </a:p>
          <a:p>
            <a:pPr lvl="1"/>
            <a:r>
              <a:rPr lang="it-IT"/>
              <a:t>Metodi</a:t>
            </a:r>
          </a:p>
          <a:p>
            <a:pPr lvl="2"/>
            <a:r>
              <a:rPr lang="it-IT"/>
              <a:t>(Java) </a:t>
            </a:r>
            <a:r>
              <a:rPr lang="it-IT" err="1"/>
              <a:t>camelCase</a:t>
            </a:r>
            <a:endParaRPr lang="it-IT"/>
          </a:p>
          <a:p>
            <a:pPr lvl="2"/>
            <a:r>
              <a:rPr lang="it-IT"/>
              <a:t>(C#) </a:t>
            </a:r>
            <a:r>
              <a:rPr lang="it-IT" err="1"/>
              <a:t>PascalCase</a:t>
            </a:r>
            <a:endParaRPr lang="it-IT"/>
          </a:p>
          <a:p>
            <a:pPr lvl="2"/>
            <a:endParaRPr lang="it-IT"/>
          </a:p>
          <a:p>
            <a:r>
              <a:rPr lang="it-IT" sz="1600"/>
              <a:t>» </a:t>
            </a:r>
            <a:r>
              <a:rPr lang="it-IT" sz="1600">
                <a:hlinkClick r:id="rId3"/>
              </a:rPr>
              <a:t>https://msdn.microsoft.com/en-us/library/ff926074.aspx</a:t>
            </a:r>
            <a:r>
              <a:rPr lang="it-IT" sz="1600"/>
              <a:t> 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5596932" y="1200522"/>
            <a:ext cx="6186750" cy="49763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using</a:t>
            </a:r>
            <a:r>
              <a:rPr lang="it-IT" b="0">
                <a:solidFill>
                  <a:srgbClr val="000000"/>
                </a:solidFill>
              </a:rPr>
              <a:t> System;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 err="1"/>
              <a:t>namespace</a:t>
            </a:r>
            <a:r>
              <a:rPr lang="it-IT" b="0">
                <a:solidFill>
                  <a:srgbClr val="000000"/>
                </a:solidFill>
              </a:rPr>
              <a:t> it.unibo.oop.example01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/>
              <a:t>class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    {</a:t>
            </a:r>
          </a:p>
          <a:p>
            <a:r>
              <a:rPr lang="it-IT" b="0">
                <a:solidFill>
                  <a:srgbClr val="000000"/>
                </a:solidFill>
              </a:rPr>
              <a:t>        </a:t>
            </a:r>
            <a:r>
              <a:rPr lang="it-IT" b="0"/>
              <a:t>private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/>
              <a:t>static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/>
              <a:t>int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000000"/>
                </a:solidFill>
              </a:rPr>
              <a:t>mySum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>
                <a:solidFill>
                  <a:srgbClr val="000000"/>
                </a:solidFill>
              </a:rPr>
              <a:t>        </a:t>
            </a:r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</a:t>
            </a:r>
            <a:r>
              <a:rPr lang="en-US" b="0"/>
              <a:t>string</a:t>
            </a:r>
            <a:r>
              <a:rPr lang="en-US" b="0">
                <a:solidFill>
                  <a:srgbClr val="000000"/>
                </a:solidFill>
              </a:rPr>
              <a:t>[] </a:t>
            </a:r>
            <a:r>
              <a:rPr lang="en-US" b="0" err="1">
                <a:solidFill>
                  <a:srgbClr val="000000"/>
                </a:solidFill>
              </a:rPr>
              <a:t>args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        {</a:t>
            </a: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>
                <a:solidFill>
                  <a:srgbClr val="000000"/>
                </a:solidFill>
              </a:rPr>
              <a:t>mySum</a:t>
            </a:r>
            <a:r>
              <a:rPr lang="it-IT" b="0">
                <a:solidFill>
                  <a:srgbClr val="000000"/>
                </a:solidFill>
              </a:rPr>
              <a:t> = </a:t>
            </a:r>
            <a:r>
              <a:rPr lang="it-IT" b="0" err="1">
                <a:solidFill>
                  <a:srgbClr val="000000"/>
                </a:solidFill>
              </a:rPr>
              <a:t>SumTwoNum</a:t>
            </a:r>
            <a:r>
              <a:rPr lang="it-IT" b="0">
                <a:solidFill>
                  <a:srgbClr val="000000"/>
                </a:solidFill>
              </a:rPr>
              <a:t>(10, 5);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.WriteLine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 err="1">
                <a:solidFill>
                  <a:srgbClr val="000000"/>
                </a:solidFill>
              </a:rPr>
              <a:t>mySum.ToString</a:t>
            </a:r>
            <a:r>
              <a:rPr lang="it-IT" b="0">
                <a:solidFill>
                  <a:srgbClr val="000000"/>
                </a:solidFill>
              </a:rPr>
              <a:t>());</a:t>
            </a:r>
          </a:p>
          <a:p>
            <a:r>
              <a:rPr lang="it-IT" b="0">
                <a:solidFill>
                  <a:srgbClr val="000000"/>
                </a:solidFill>
              </a:rPr>
              <a:t>        }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>
                <a:solidFill>
                  <a:srgbClr val="000000"/>
                </a:solidFill>
              </a:rPr>
              <a:t>        </a:t>
            </a:r>
            <a:r>
              <a:rPr lang="en-US" b="0"/>
              <a:t>private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SumTwoNum</a:t>
            </a:r>
            <a:r>
              <a:rPr lang="en-US" b="0">
                <a:solidFill>
                  <a:srgbClr val="000000"/>
                </a:solidFill>
              </a:rPr>
              <a:t>(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firstPar</a:t>
            </a:r>
            <a:r>
              <a:rPr lang="en-US" b="0">
                <a:solidFill>
                  <a:srgbClr val="000000"/>
                </a:solidFill>
              </a:rPr>
              <a:t>, 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secondPar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        {</a:t>
            </a: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/>
              <a:t>return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000000"/>
                </a:solidFill>
              </a:rPr>
              <a:t>firstPar</a:t>
            </a:r>
            <a:r>
              <a:rPr lang="it-IT" b="0">
                <a:solidFill>
                  <a:srgbClr val="000000"/>
                </a:solidFill>
              </a:rPr>
              <a:t> + </a:t>
            </a:r>
            <a:r>
              <a:rPr lang="it-IT" b="0" err="1">
                <a:solidFill>
                  <a:srgbClr val="000000"/>
                </a:solidFill>
              </a:rPr>
              <a:t>secondPar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        }</a:t>
            </a:r>
          </a:p>
          <a:p>
            <a:r>
              <a:rPr lang="it-IT" b="0">
                <a:solidFill>
                  <a:srgbClr val="000000"/>
                </a:solidFill>
              </a:rPr>
              <a:t>    }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  <a:endParaRPr lang="it-IT" b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5850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 anchor="ctr">
            <a:normAutofit lnSpcReduction="10000"/>
          </a:bodyPr>
          <a:lstStyle/>
          <a:p>
            <a:pPr lvl="1"/>
            <a:r>
              <a:rPr lang="it-IT"/>
              <a:t>Non vi sono file «</a:t>
            </a:r>
            <a:r>
              <a:rPr lang="it-IT" err="1"/>
              <a:t>header</a:t>
            </a:r>
            <a:r>
              <a:rPr lang="it-IT"/>
              <a:t>» (come accade invece in C/C++)</a:t>
            </a:r>
          </a:p>
          <a:p>
            <a:pPr lvl="2"/>
            <a:r>
              <a:rPr lang="it-IT"/>
              <a:t>il codice tutto è scritto «in-line»</a:t>
            </a:r>
          </a:p>
          <a:p>
            <a:pPr lvl="1"/>
            <a:r>
              <a:rPr lang="it-IT"/>
              <a:t>Classi raggruppate all’interno di un contenitore</a:t>
            </a:r>
          </a:p>
          <a:p>
            <a:pPr lvl="2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it-IT"/>
              <a:t>» in C#, «</a:t>
            </a:r>
            <a:r>
              <a:rPr lang="it-IT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it-IT"/>
              <a:t>» in Java</a:t>
            </a:r>
          </a:p>
          <a:p>
            <a:pPr lvl="1"/>
            <a:r>
              <a:rPr lang="it-IT"/>
              <a:t>Metodo «</a:t>
            </a:r>
            <a:r>
              <a:rPr lang="it-IT" err="1"/>
              <a:t>main</a:t>
            </a:r>
            <a:r>
              <a:rPr lang="it-IT"/>
              <a:t>» come entry-</a:t>
            </a:r>
            <a:r>
              <a:rPr lang="it-IT" err="1"/>
              <a:t>point</a:t>
            </a:r>
            <a:endParaRPr lang="it-IT"/>
          </a:p>
          <a:p>
            <a:pPr lvl="2"/>
            <a:r>
              <a:rPr lang="it-IT"/>
              <a:t>In C# inizia con la ‘M’ maiuscola, come è convenzione in </a:t>
            </a:r>
            <a:r>
              <a:rPr lang="it-IT" err="1"/>
              <a:t>.Net</a:t>
            </a:r>
            <a:r>
              <a:rPr lang="it-IT"/>
              <a:t> per i metodi pubblici</a:t>
            </a:r>
          </a:p>
          <a:p>
            <a:pPr lvl="2"/>
            <a:r>
              <a:rPr lang="it-IT"/>
              <a:t>Deve essere definito con il modificatore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 e può accettare i </a:t>
            </a:r>
            <a:r>
              <a:rPr lang="it-IT" err="1"/>
              <a:t>command</a:t>
            </a:r>
            <a:r>
              <a:rPr lang="it-IT"/>
              <a:t>-line </a:t>
            </a:r>
            <a:r>
              <a:rPr lang="it-IT" err="1"/>
              <a:t>parameters</a:t>
            </a:r>
            <a:endParaRPr lang="it-IT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dei programmi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In C# la struttura </a:t>
            </a:r>
            <a:r>
              <a:rPr lang="it-IT" i="1"/>
              <a:t>fisica</a:t>
            </a:r>
            <a:r>
              <a:rPr lang="it-IT"/>
              <a:t> di file/directory non deve corrispondere a quella </a:t>
            </a:r>
            <a:r>
              <a:rPr lang="it-IT" i="1"/>
              <a:t>logica</a:t>
            </a:r>
            <a:r>
              <a:rPr lang="it-IT"/>
              <a:t> di classi/</a:t>
            </a:r>
            <a:r>
              <a:rPr lang="it-IT" err="1"/>
              <a:t>namespace</a:t>
            </a:r>
            <a:endParaRPr lang="it-IT"/>
          </a:p>
          <a:p>
            <a:pPr lvl="2"/>
            <a:r>
              <a:rPr lang="it-IT"/>
              <a:t>Non vi sono restrizioni al numero di classi e </a:t>
            </a:r>
            <a:r>
              <a:rPr lang="it-IT" err="1"/>
              <a:t>namespace</a:t>
            </a:r>
            <a:r>
              <a:rPr lang="it-IT"/>
              <a:t> (annidati o meno) che possono essere contenuti in un file</a:t>
            </a:r>
          </a:p>
          <a:p>
            <a:pPr lvl="2"/>
            <a:r>
              <a:rPr lang="it-IT"/>
              <a:t>Per importare classi contenute in </a:t>
            </a:r>
            <a:r>
              <a:rPr lang="it-IT" err="1"/>
              <a:t>namespace</a:t>
            </a:r>
            <a:r>
              <a:rPr lang="it-IT"/>
              <a:t> non presenti in quello corrente, si utilizza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/>
              <a:t>» (equivalente a «import» in Java)</a:t>
            </a:r>
          </a:p>
          <a:p>
            <a:pPr lvl="1"/>
            <a:r>
              <a:rPr lang="it-IT"/>
              <a:t>In C# è possibile dividere una classe fra più file</a:t>
            </a:r>
          </a:p>
          <a:p>
            <a:pPr lvl="2"/>
            <a:r>
              <a:rPr lang="it-IT"/>
              <a:t>Più file possono specificare lo stesso nome di classe preceduto dalla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it-IT"/>
              <a:t>»</a:t>
            </a:r>
          </a:p>
          <a:p>
            <a:pPr lvl="2"/>
            <a:r>
              <a:rPr lang="it-IT"/>
              <a:t>In caso di ereditarietà, è sufficiente che solo una delle parti definisca la classe base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8136130" y="1330128"/>
            <a:ext cx="3647552" cy="18939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>
                <a:solidFill>
                  <a:srgbClr val="008000"/>
                </a:solidFill>
              </a:rPr>
              <a:t>  //TODO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</a:t>
            </a:r>
            <a:r>
              <a:rPr lang="en-US" b="0"/>
              <a:t>string</a:t>
            </a:r>
            <a:r>
              <a:rPr lang="en-US" b="0">
                <a:solidFill>
                  <a:srgbClr val="000000"/>
                </a:solidFill>
              </a:rPr>
              <a:t>[] </a:t>
            </a:r>
            <a:r>
              <a:rPr lang="en-US" b="0" err="1">
                <a:solidFill>
                  <a:srgbClr val="000000"/>
                </a:solidFill>
              </a:rPr>
              <a:t>args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>
                <a:solidFill>
                  <a:srgbClr val="008000"/>
                </a:solidFill>
              </a:rPr>
              <a:t>  //TODO</a:t>
            </a:r>
          </a:p>
          <a:p>
            <a:r>
              <a:rPr lang="it-IT" b="0">
                <a:solidFill>
                  <a:srgbClr val="008000"/>
                </a:solidFill>
              </a:rPr>
              <a:t>  </a:t>
            </a:r>
            <a:r>
              <a:rPr lang="it-IT" b="0" err="1"/>
              <a:t>string</a:t>
            </a:r>
            <a:r>
              <a:rPr lang="it-IT" b="0">
                <a:solidFill>
                  <a:schemeClr val="tx1"/>
                </a:solidFill>
              </a:rPr>
              <a:t> par1 = </a:t>
            </a:r>
            <a:r>
              <a:rPr lang="it-IT" b="0" err="1">
                <a:solidFill>
                  <a:schemeClr val="tx1"/>
                </a:solidFill>
              </a:rPr>
              <a:t>args</a:t>
            </a:r>
            <a:r>
              <a:rPr lang="it-IT" b="0">
                <a:solidFill>
                  <a:schemeClr val="tx1"/>
                </a:solidFill>
              </a:rPr>
              <a:t>[0];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6117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93939" y="286604"/>
            <a:ext cx="11404121" cy="739940"/>
          </a:xfrm>
        </p:spPr>
        <p:txBody>
          <a:bodyPr/>
          <a:lstStyle/>
          <a:p>
            <a:r>
              <a:rPr lang="it-IT"/>
              <a:t>Struttura dei programmi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7F0055"/>
                </a:solidFill>
              </a:rPr>
              <a:t>package</a:t>
            </a:r>
            <a:r>
              <a:rPr lang="it-IT" sz="1400" b="0"/>
              <a:t> it.unibo.oop.example01;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1400" b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7F0055"/>
                </a:solidFill>
              </a:rPr>
              <a:t>public</a:t>
            </a:r>
            <a:r>
              <a:rPr lang="it-IT" sz="1400" b="0"/>
              <a:t> </a:t>
            </a:r>
            <a:r>
              <a:rPr lang="it-IT" sz="1400" b="0" err="1">
                <a:solidFill>
                  <a:srgbClr val="7F0055"/>
                </a:solidFill>
              </a:rPr>
              <a:t>class</a:t>
            </a:r>
            <a:r>
              <a:rPr lang="it-IT" sz="1400" b="0"/>
              <a:t> Program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 </a:t>
            </a:r>
            <a:r>
              <a:rPr lang="it-IT" sz="1400" b="0" err="1">
                <a:solidFill>
                  <a:srgbClr val="3F7F5F"/>
                </a:solidFill>
              </a:rPr>
              <a:t>Main</a:t>
            </a:r>
            <a:r>
              <a:rPr lang="it-IT" sz="1400" b="0">
                <a:solidFill>
                  <a:srgbClr val="3F7F5F"/>
                </a:solidFill>
              </a:rPr>
              <a:t> </a:t>
            </a:r>
            <a:r>
              <a:rPr lang="it-IT" sz="1400" b="0" err="1">
                <a:solidFill>
                  <a:srgbClr val="3F7F5F"/>
                </a:solidFill>
              </a:rPr>
              <a:t>method</a:t>
            </a:r>
            <a:endParaRPr lang="it-IT" sz="1400" b="0">
              <a:solidFill>
                <a:srgbClr val="3F7F5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 Application Entry-Point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*/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   public</a:t>
            </a: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>
                <a:latin typeface="Courier New" panose="02070309020205020404" pitchFamily="49" charset="0"/>
              </a:rPr>
              <a:t> main(String[] </a:t>
            </a:r>
            <a:r>
              <a:rPr lang="en-US" sz="1400" err="1">
                <a:solidFill>
                  <a:srgbClr val="6A3E3E"/>
                </a:solidFill>
                <a:latin typeface="Courier New" panose="02070309020205020404" pitchFamily="49" charset="0"/>
              </a:rPr>
              <a:t>args</a:t>
            </a:r>
            <a:r>
              <a:rPr lang="en-US" sz="140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3F7F5F"/>
                </a:solidFill>
              </a:rPr>
              <a:t>        //Print a message on the </a:t>
            </a:r>
            <a:r>
              <a:rPr lang="en-US" sz="1400" b="0" err="1">
                <a:solidFill>
                  <a:srgbClr val="3F7F5F"/>
                </a:solidFill>
              </a:rPr>
              <a:t>StdOut</a:t>
            </a:r>
            <a:endParaRPr lang="en-US" sz="1400" b="0">
              <a:solidFill>
                <a:srgbClr val="3F7F5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/>
              <a:t>        </a:t>
            </a:r>
            <a:r>
              <a:rPr lang="it-IT" sz="1400" b="0" err="1"/>
              <a:t>System.</a:t>
            </a:r>
            <a:r>
              <a:rPr lang="it-IT" sz="1400" b="0" i="1" err="1">
                <a:solidFill>
                  <a:srgbClr val="0000C0"/>
                </a:solidFill>
              </a:rPr>
              <a:t>out</a:t>
            </a:r>
            <a:r>
              <a:rPr lang="it-IT" sz="1400" b="0" i="1" err="1"/>
              <a:t>.println</a:t>
            </a:r>
            <a:r>
              <a:rPr lang="it-IT" sz="1400" b="0" i="1"/>
              <a:t>(</a:t>
            </a:r>
            <a:r>
              <a:rPr lang="it-IT" sz="1400" b="0" i="1">
                <a:solidFill>
                  <a:srgbClr val="2A00FF"/>
                </a:solidFill>
              </a:rPr>
              <a:t>"Hello, World!"</a:t>
            </a:r>
            <a:r>
              <a:rPr lang="it-IT" sz="1400" b="0" i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/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1400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using</a:t>
            </a:r>
            <a:r>
              <a:rPr lang="it-IT" sz="1400" b="0">
                <a:latin typeface="Courier New" panose="02070309020205020404" pitchFamily="49" charset="0"/>
              </a:rPr>
              <a:t> System;</a:t>
            </a:r>
          </a:p>
          <a:p>
            <a:endParaRPr lang="it-IT" sz="1400" b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namespace</a:t>
            </a:r>
            <a:r>
              <a:rPr lang="it-IT" sz="1400" b="0">
                <a:latin typeface="Courier New" panose="02070309020205020404" pitchFamily="49" charset="0"/>
              </a:rPr>
              <a:t> it.unibo.oop.example01</a:t>
            </a:r>
          </a:p>
          <a:p>
            <a:pPr marL="0" indent="0">
              <a:buNone/>
            </a:pPr>
            <a:r>
              <a:rPr lang="it-IT" sz="1400" b="0">
                <a:latin typeface="Courier New" panose="02070309020205020404" pitchFamily="49" charset="0"/>
              </a:rPr>
              <a:t>{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>
                <a:solidFill>
                  <a:srgbClr val="2B91AF"/>
                </a:solidFill>
                <a:latin typeface="Courier New" panose="02070309020205020404" pitchFamily="49" charset="0"/>
              </a:rPr>
              <a:t>Program</a:t>
            </a:r>
            <a:endParaRPr lang="it-IT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{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</a:t>
            </a:r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/*</a:t>
            </a: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 </a:t>
            </a:r>
            <a:r>
              <a:rPr lang="it-IT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Main</a:t>
            </a:r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it-IT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method</a:t>
            </a:r>
            <a:endParaRPr lang="it-IT" sz="1400" b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 Application Entry-Point</a:t>
            </a: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*/</a:t>
            </a:r>
            <a:endParaRPr lang="it-IT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   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static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 err="1">
                <a:latin typeface="Courier New" panose="02070309020205020404" pitchFamily="49" charset="0"/>
              </a:rPr>
              <a:t>Main</a:t>
            </a:r>
            <a:r>
              <a:rPr lang="it-IT" sz="1400" b="0">
                <a:latin typeface="Courier New" panose="02070309020205020404" pitchFamily="49" charset="0"/>
              </a:rPr>
              <a:t>(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it-IT" sz="1400" b="0">
                <a:latin typeface="Courier New" panose="02070309020205020404" pitchFamily="49" charset="0"/>
              </a:rPr>
              <a:t>[] </a:t>
            </a:r>
            <a:r>
              <a:rPr lang="it-IT" sz="1400" b="0" err="1">
                <a:latin typeface="Courier New" panose="02070309020205020404" pitchFamily="49" charset="0"/>
              </a:rPr>
              <a:t>args</a:t>
            </a:r>
            <a:r>
              <a:rPr lang="it-IT" sz="1400" b="0">
                <a:latin typeface="Courier New" panose="02070309020205020404" pitchFamily="49" charset="0"/>
              </a:rPr>
              <a:t>)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{</a:t>
            </a:r>
          </a:p>
          <a:p>
            <a:r>
              <a:rPr lang="en-US" sz="1400" b="0">
                <a:latin typeface="Courier New" panose="02070309020205020404" pitchFamily="49" charset="0"/>
              </a:rPr>
              <a:t>           </a:t>
            </a:r>
            <a:r>
              <a:rPr lang="en-US" sz="1400" b="0">
                <a:solidFill>
                  <a:srgbClr val="008000"/>
                </a:solidFill>
                <a:latin typeface="Courier New" panose="02070309020205020404" pitchFamily="49" charset="0"/>
              </a:rPr>
              <a:t>//Print a message on the </a:t>
            </a:r>
            <a:r>
              <a:rPr lang="en-US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StdOut</a:t>
            </a:r>
            <a:endParaRPr lang="en-US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        </a:t>
            </a:r>
            <a:r>
              <a:rPr lang="it-IT" sz="1400" b="0" err="1">
                <a:solidFill>
                  <a:srgbClr val="2B91AF"/>
                </a:solidFill>
                <a:latin typeface="Courier New" panose="02070309020205020404" pitchFamily="49" charset="0"/>
              </a:rPr>
              <a:t>Console</a:t>
            </a:r>
            <a:r>
              <a:rPr lang="it-IT" sz="1400" b="0" err="1">
                <a:latin typeface="Courier New" panose="02070309020205020404" pitchFamily="49" charset="0"/>
              </a:rPr>
              <a:t>.WriteLine</a:t>
            </a:r>
            <a:r>
              <a:rPr lang="it-IT" sz="1400" b="0">
                <a:latin typeface="Courier New" panose="02070309020205020404" pitchFamily="49" charset="0"/>
              </a:rPr>
              <a:t>(</a:t>
            </a:r>
            <a:r>
              <a:rPr lang="it-IT" sz="1400" b="0">
                <a:solidFill>
                  <a:srgbClr val="A31515"/>
                </a:solidFill>
                <a:latin typeface="Courier New" panose="02070309020205020404" pitchFamily="49" charset="0"/>
              </a:rPr>
              <a:t>"Hello, World!"</a:t>
            </a:r>
            <a:r>
              <a:rPr lang="it-IT" sz="1400" b="0">
                <a:latin typeface="Courier New" panose="02070309020205020404" pitchFamily="49" charset="0"/>
              </a:rPr>
              <a:t>);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}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it-IT" sz="1400" b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1324582"/>
            <a:ext cx="477299" cy="47729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32458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1563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Le «console </a:t>
            </a:r>
            <a:r>
              <a:rPr lang="it-IT" err="1"/>
              <a:t>application</a:t>
            </a:r>
            <a:r>
              <a:rPr lang="it-IT"/>
              <a:t>», che leggono e scrivono sullo standard input e output senza interfaccia grafica, hanno struttura simile</a:t>
            </a:r>
          </a:p>
          <a:p>
            <a:pPr lvl="1"/>
            <a:endParaRPr lang="it-IT"/>
          </a:p>
          <a:p>
            <a:pPr lvl="1"/>
            <a:r>
              <a:rPr lang="it-IT"/>
              <a:t>Entrambi i linguaggi dispongono di apposite classi per input e </a:t>
            </a:r>
            <a:r>
              <a:rPr lang="it-IT" err="1"/>
              <a:t>ouput</a:t>
            </a:r>
            <a:r>
              <a:rPr lang="it-IT"/>
              <a:t> sulla console</a:t>
            </a:r>
          </a:p>
          <a:p>
            <a:pPr lvl="2"/>
            <a:r>
              <a:rPr lang="it-IT"/>
              <a:t>Java: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("testo") </a:t>
            </a:r>
            <a:r>
              <a:rPr lang="it-IT"/>
              <a:t>oppure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System.in.read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it-IT"/>
              <a:t>C#: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Console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("testo") </a:t>
            </a:r>
            <a:r>
              <a:rPr lang="it-IT"/>
              <a:t>oppure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Console.Read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Console I/O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I dettagli delle classi e dei relativi metodi variano</a:t>
            </a:r>
          </a:p>
          <a:p>
            <a:pPr lvl="1"/>
            <a:r>
              <a:rPr lang="it-IT"/>
              <a:t>Le stringhe di formato usano </a:t>
            </a:r>
            <a:r>
              <a:rPr lang="it-IT" err="1"/>
              <a:t>sequence</a:t>
            </a:r>
            <a:r>
              <a:rPr lang="it-IT"/>
              <a:t> di </a:t>
            </a:r>
            <a:r>
              <a:rPr lang="it-IT" err="1"/>
              <a:t>escape</a:t>
            </a:r>
            <a:r>
              <a:rPr lang="it-IT"/>
              <a:t> differenti:</a:t>
            </a:r>
          </a:p>
          <a:p>
            <a:pPr lvl="2"/>
            <a:r>
              <a:rPr lang="it-IT"/>
              <a:t>Java usa </a:t>
            </a:r>
            <a:r>
              <a:rPr lang="it-IT" err="1"/>
              <a:t>specificatori</a:t>
            </a:r>
            <a:r>
              <a:rPr lang="it-IT"/>
              <a:t> di formato simili al C (es.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it-IT"/>
              <a:t>), ma estendibili a nuovi tipi mediante l’interfaccia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Formattable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it-IT"/>
              <a:t>C# usa </a:t>
            </a:r>
            <a:r>
              <a:rPr lang="it-IT" err="1"/>
              <a:t>specificatori</a:t>
            </a:r>
            <a:r>
              <a:rPr lang="it-IT"/>
              <a:t> che hanno la forma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{&lt;indice&gt;[,allineamento][:formato]}</a:t>
            </a:r>
            <a:r>
              <a:rPr lang="it-IT" b="1">
                <a:solidFill>
                  <a:srgbClr val="C00000"/>
                </a:solidFill>
              </a:rPr>
              <a:t> </a:t>
            </a:r>
            <a:r>
              <a:rPr lang="it-IT"/>
              <a:t>ed è possibile introdurre formati per nuovi tipi implementando l’interfaccia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IFormattable</a:t>
            </a:r>
            <a:endParaRPr lang="it-IT">
              <a:solidFill>
                <a:srgbClr val="2B91AF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606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Console I/O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>
                <a:solidFill>
                  <a:srgbClr val="6A3E3E"/>
                </a:solidFill>
              </a:rPr>
              <a:t>args</a:t>
            </a:r>
            <a:r>
              <a:rPr lang="en-US" b="0"/>
              <a:t>)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DataInput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in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DataInputStream</a:t>
            </a:r>
            <a:r>
              <a:rPr lang="it-IT" b="0"/>
              <a:t>(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"Come ti chiami?"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in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"Quanti anni hai?"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age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</a:t>
            </a:r>
            <a:r>
              <a:rPr lang="en-US" b="0" i="1" err="1">
                <a:solidFill>
                  <a:srgbClr val="0000C0"/>
                </a:solidFill>
              </a:rPr>
              <a:t>out</a:t>
            </a:r>
            <a:r>
              <a:rPr lang="en-US" b="0" i="1" err="1"/>
              <a:t>.printf</a:t>
            </a:r>
            <a:r>
              <a:rPr lang="en-US" b="0" i="1"/>
              <a:t>(</a:t>
            </a:r>
            <a:r>
              <a:rPr lang="en-US" b="0" i="1">
                <a:solidFill>
                  <a:srgbClr val="2A00FF"/>
                </a:solidFill>
              </a:rPr>
              <a:t>"%s ha %d </a:t>
            </a:r>
            <a:r>
              <a:rPr lang="en-US" b="0" i="1" err="1">
                <a:solidFill>
                  <a:srgbClr val="2A00FF"/>
                </a:solidFill>
              </a:rPr>
              <a:t>anni</a:t>
            </a:r>
            <a:r>
              <a:rPr lang="en-US" b="0" i="1">
                <a:solidFill>
                  <a:srgbClr val="2A00FF"/>
                </a:solidFill>
              </a:rPr>
              <a:t>"</a:t>
            </a:r>
            <a:r>
              <a:rPr lang="en-US" b="0" i="1"/>
              <a:t>, </a:t>
            </a:r>
            <a:r>
              <a:rPr lang="en-US" b="0" i="1">
                <a:solidFill>
                  <a:srgbClr val="6A3E3E"/>
                </a:solidFill>
              </a:rPr>
              <a:t>name</a:t>
            </a:r>
            <a:r>
              <a:rPr lang="en-US" b="0" i="1"/>
              <a:t>, </a:t>
            </a:r>
            <a:r>
              <a:rPr lang="en-US" b="0" i="1">
                <a:solidFill>
                  <a:srgbClr val="6A3E3E"/>
                </a:solidFill>
              </a:rPr>
              <a:t>age</a:t>
            </a:r>
            <a:r>
              <a:rPr lang="en-US" b="0" i="1"/>
              <a:t>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"Valore intero a:"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a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"Valore intero b:"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b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pt-BR" b="0"/>
              <a:t>  </a:t>
            </a:r>
          </a:p>
          <a:p>
            <a:pPr>
              <a:spcAft>
                <a:spcPts val="0"/>
              </a:spcAft>
            </a:pPr>
            <a:r>
              <a:rPr lang="pt-BR" b="0"/>
              <a:t>  System.</a:t>
            </a:r>
            <a:r>
              <a:rPr lang="pt-BR" b="0" i="1">
                <a:solidFill>
                  <a:srgbClr val="0000C0"/>
                </a:solidFill>
              </a:rPr>
              <a:t>out</a:t>
            </a:r>
            <a:r>
              <a:rPr lang="pt-BR" b="0" i="1"/>
              <a:t>.println(</a:t>
            </a:r>
            <a:r>
              <a:rPr lang="pt-BR" b="0" i="1">
                <a:solidFill>
                  <a:srgbClr val="2A00FF"/>
                </a:solidFill>
              </a:rPr>
              <a:t>"1) a+b\n2) a*b"</a:t>
            </a:r>
            <a:r>
              <a:rPr lang="pt-BR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 err="1"/>
              <a:t>.read</a:t>
            </a:r>
            <a:r>
              <a:rPr lang="it-IT" b="0" i="1"/>
              <a:t>();</a:t>
            </a:r>
          </a:p>
          <a:p>
            <a:pPr>
              <a:spcAft>
                <a:spcPts val="0"/>
              </a:spcAft>
            </a:pPr>
            <a:endParaRPr lang="it-IT" b="0">
              <a:solidFill>
                <a:srgbClr val="7F0055"/>
              </a:solidFill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r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switch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  case</a:t>
            </a:r>
            <a:r>
              <a:rPr lang="en-US" b="0"/>
              <a:t> </a:t>
            </a:r>
            <a:r>
              <a:rPr lang="en-US" b="0">
                <a:solidFill>
                  <a:srgbClr val="2A00FF"/>
                </a:solidFill>
              </a:rPr>
              <a:t>'1'</a:t>
            </a:r>
            <a:r>
              <a:rPr lang="en-US" b="0"/>
              <a:t>: </a:t>
            </a:r>
            <a:r>
              <a:rPr lang="en-US" b="0">
                <a:solidFill>
                  <a:srgbClr val="6A3E3E"/>
                </a:solidFill>
              </a:rPr>
              <a:t>r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a</a:t>
            </a:r>
            <a:r>
              <a:rPr lang="en-US" b="0" err="1"/>
              <a:t>+</a:t>
            </a:r>
            <a:r>
              <a:rPr lang="en-US" b="0" err="1">
                <a:solidFill>
                  <a:srgbClr val="6A3E3E"/>
                </a:solidFill>
              </a:rPr>
              <a:t>b</a:t>
            </a:r>
            <a:r>
              <a:rPr lang="en-US" b="0"/>
              <a:t>; </a:t>
            </a:r>
            <a:r>
              <a:rPr lang="en-US" b="0">
                <a:solidFill>
                  <a:srgbClr val="7F0055"/>
                </a:solidFill>
              </a:rPr>
              <a:t>break</a:t>
            </a:r>
            <a:r>
              <a:rPr lang="en-US" b="0"/>
              <a:t>;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  case</a:t>
            </a:r>
            <a:r>
              <a:rPr lang="en-US" b="0"/>
              <a:t> </a:t>
            </a:r>
            <a:r>
              <a:rPr lang="en-US" b="0">
                <a:solidFill>
                  <a:srgbClr val="2A00FF"/>
                </a:solidFill>
              </a:rPr>
              <a:t>'2'</a:t>
            </a:r>
            <a:r>
              <a:rPr lang="en-US" b="0"/>
              <a:t>: </a:t>
            </a:r>
            <a:r>
              <a:rPr lang="en-US" b="0">
                <a:solidFill>
                  <a:srgbClr val="6A3E3E"/>
                </a:solidFill>
              </a:rPr>
              <a:t>r</a:t>
            </a:r>
            <a:r>
              <a:rPr lang="en-US" b="0"/>
              <a:t> = </a:t>
            </a:r>
            <a:r>
              <a:rPr lang="en-US" b="0">
                <a:solidFill>
                  <a:srgbClr val="6A3E3E"/>
                </a:solidFill>
              </a:rPr>
              <a:t>a</a:t>
            </a:r>
            <a:r>
              <a:rPr lang="en-US" b="0"/>
              <a:t>*</a:t>
            </a:r>
            <a:r>
              <a:rPr lang="en-US" b="0">
                <a:solidFill>
                  <a:srgbClr val="6A3E3E"/>
                </a:solidFill>
              </a:rPr>
              <a:t>b</a:t>
            </a:r>
            <a:r>
              <a:rPr lang="en-US" b="0"/>
              <a:t>; </a:t>
            </a:r>
            <a:r>
              <a:rPr lang="en-US" b="0">
                <a:solidFill>
                  <a:srgbClr val="7F0055"/>
                </a:solidFill>
              </a:rPr>
              <a:t>break</a:t>
            </a:r>
            <a:r>
              <a:rPr lang="en-US" b="0"/>
              <a:t>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default</a:t>
            </a:r>
            <a:r>
              <a:rPr lang="it-IT" b="0"/>
              <a:t>: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 err="1">
                <a:solidFill>
                  <a:srgbClr val="2A00FF"/>
                </a:solidFill>
              </a:rPr>
              <a:t>Err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/>
              <a:t>); </a:t>
            </a:r>
            <a:r>
              <a:rPr lang="it-IT" b="0" i="1" err="1">
                <a:solidFill>
                  <a:srgbClr val="7F0055"/>
                </a:solidFill>
              </a:rPr>
              <a:t>return</a:t>
            </a:r>
            <a:r>
              <a:rPr lang="it-IT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.printf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"Risultato: %d"</a:t>
            </a:r>
            <a:r>
              <a:rPr lang="it-IT" b="0" i="1"/>
              <a:t>, </a:t>
            </a:r>
            <a:r>
              <a:rPr lang="it-IT" b="0" i="1">
                <a:solidFill>
                  <a:srgbClr val="6A3E3E"/>
                </a:solidFill>
              </a:rPr>
              <a:t>r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0000FF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Main</a:t>
            </a:r>
            <a:r>
              <a:rPr lang="it-IT" b="0"/>
              <a:t>()</a:t>
            </a:r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"Come ti chiami?"</a:t>
            </a:r>
            <a:r>
              <a:rPr lang="it-IT" b="0"/>
              <a:t>);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0000FF"/>
                </a:solidFill>
              </a:rPr>
              <a:t>string</a:t>
            </a:r>
            <a:r>
              <a:rPr lang="it-IT" b="0"/>
              <a:t> </a:t>
            </a:r>
            <a:r>
              <a:rPr lang="it-IT" b="0" err="1"/>
              <a:t>name</a:t>
            </a:r>
            <a:r>
              <a:rPr lang="it-IT" b="0"/>
              <a:t> =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r>
              <a:rPr lang="it-IT" b="0"/>
              <a:t>            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"Quanti anni hai?"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age</a:t>
            </a:r>
            <a:r>
              <a:rPr lang="it-IT" b="0"/>
              <a:t>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"{0} ha {1} anni"</a:t>
            </a:r>
            <a:r>
              <a:rPr lang="it-IT" b="0"/>
              <a:t>, </a:t>
            </a:r>
            <a:r>
              <a:rPr lang="it-IT" b="0" err="1"/>
              <a:t>name</a:t>
            </a:r>
            <a:r>
              <a:rPr lang="it-IT" b="0"/>
              <a:t>, </a:t>
            </a:r>
            <a:r>
              <a:rPr lang="it-IT" b="0" err="1"/>
              <a:t>age</a:t>
            </a:r>
            <a:r>
              <a:rPr lang="it-IT" b="0"/>
              <a:t>);</a:t>
            </a:r>
          </a:p>
          <a:p>
            <a:endParaRPr lang="it-IT" b="0"/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"Valore intero a:"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a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"Valore intero b:"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b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pt-BR" b="0">
                <a:solidFill>
                  <a:srgbClr val="2B91AF"/>
                </a:solidFill>
              </a:rPr>
              <a:t>  </a:t>
            </a:r>
          </a:p>
          <a:p>
            <a:r>
              <a:rPr lang="pt-BR" b="0">
                <a:solidFill>
                  <a:srgbClr val="2B91AF"/>
                </a:solidFill>
              </a:rPr>
              <a:t>  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"1) a+b\n2) a*b"</a:t>
            </a:r>
            <a:r>
              <a:rPr lang="pt-BR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c =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</a:t>
            </a:r>
            <a:r>
              <a:rPr lang="it-IT" b="0"/>
              <a:t>();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r;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switch</a:t>
            </a:r>
            <a:r>
              <a:rPr lang="it-IT" b="0"/>
              <a:t> (c)</a:t>
            </a:r>
          </a:p>
          <a:p>
            <a:r>
              <a:rPr lang="it-IT" b="0"/>
              <a:t>  {</a:t>
            </a:r>
          </a:p>
          <a:p>
            <a:r>
              <a:rPr lang="pt-BR" b="0"/>
              <a:t>    </a:t>
            </a:r>
            <a:r>
              <a:rPr lang="pt-BR" b="0">
                <a:solidFill>
                  <a:srgbClr val="0000FF"/>
                </a:solidFill>
              </a:rPr>
              <a:t>case</a:t>
            </a:r>
            <a:r>
              <a:rPr lang="pt-BR" b="0"/>
              <a:t> </a:t>
            </a:r>
            <a:r>
              <a:rPr lang="pt-BR" b="0">
                <a:solidFill>
                  <a:srgbClr val="A31515"/>
                </a:solidFill>
              </a:rPr>
              <a:t>'1'</a:t>
            </a:r>
            <a:r>
              <a:rPr lang="pt-BR" b="0"/>
              <a:t>: r = a + b; </a:t>
            </a:r>
            <a:r>
              <a:rPr lang="it-IT" b="0">
                <a:solidFill>
                  <a:srgbClr val="0000FF"/>
                </a:solidFill>
              </a:rPr>
              <a:t>break</a:t>
            </a:r>
            <a:r>
              <a:rPr lang="it-IT" b="0"/>
              <a:t>;</a:t>
            </a:r>
          </a:p>
          <a:p>
            <a:r>
              <a:rPr lang="pt-BR" b="0">
                <a:solidFill>
                  <a:srgbClr val="0000FF"/>
                </a:solidFill>
              </a:rPr>
              <a:t>    case</a:t>
            </a:r>
            <a:r>
              <a:rPr lang="pt-BR" b="0"/>
              <a:t> </a:t>
            </a:r>
            <a:r>
              <a:rPr lang="pt-BR" b="0">
                <a:solidFill>
                  <a:srgbClr val="A31515"/>
                </a:solidFill>
              </a:rPr>
              <a:t>'2'</a:t>
            </a:r>
            <a:r>
              <a:rPr lang="pt-BR" b="0"/>
              <a:t>: r = a * b; </a:t>
            </a:r>
            <a:r>
              <a:rPr lang="it-IT" b="0">
                <a:solidFill>
                  <a:srgbClr val="0000FF"/>
                </a:solidFill>
              </a:rPr>
              <a:t>break</a:t>
            </a:r>
            <a:r>
              <a:rPr lang="it-IT" b="0"/>
              <a:t>;</a:t>
            </a:r>
          </a:p>
          <a:p>
            <a:r>
              <a:rPr lang="it-IT" b="0"/>
              <a:t>    </a:t>
            </a:r>
            <a:r>
              <a:rPr lang="it-IT" b="0">
                <a:solidFill>
                  <a:srgbClr val="0000FF"/>
                </a:solidFill>
              </a:rPr>
              <a:t>default</a:t>
            </a:r>
            <a:r>
              <a:rPr lang="it-IT" b="0"/>
              <a:t>: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Err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/>
              <a:t>);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/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"Risultato: {0}"</a:t>
            </a:r>
            <a:r>
              <a:rPr lang="it-IT" b="0"/>
              <a:t>, r);</a:t>
            </a:r>
          </a:p>
          <a:p>
            <a:r>
              <a:rPr lang="it-IT" b="0"/>
              <a:t>}</a:t>
            </a: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4AB227-4519-4003-BCF7-1E11C7CA8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1953232"/>
            <a:ext cx="477299" cy="47729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33A8573-491E-4994-BBAB-6D8F8AAE5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953232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75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Tipi primitivi in Java e «tipi valore» predefiniti in C# (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/>
              <a:t>,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/>
              <a:t>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it-IT"/>
              <a:t>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it-IT"/>
              <a:t>, </a:t>
            </a:r>
            <a:r>
              <a:rPr lang="it-IT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/>
              <a:t>, …)</a:t>
            </a:r>
          </a:p>
          <a:p>
            <a:pPr lvl="2"/>
            <a:r>
              <a:rPr lang="it-IT"/>
              <a:t>Si noti che in C# il tipo valore relativo al tipo </a:t>
            </a:r>
            <a:r>
              <a:rPr lang="it-IT" err="1"/>
              <a:t>Boolean</a:t>
            </a:r>
            <a:r>
              <a:rPr lang="it-IT"/>
              <a:t> è definito con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/>
              <a:t>»</a:t>
            </a:r>
          </a:p>
          <a:p>
            <a:pPr lvl="1"/>
            <a:r>
              <a:rPr lang="it-IT"/>
              <a:t>Tipi riferimento (</a:t>
            </a:r>
            <a:r>
              <a:rPr lang="it-IT" err="1"/>
              <a:t>reference</a:t>
            </a:r>
            <a:r>
              <a:rPr lang="it-IT"/>
              <a:t> </a:t>
            </a:r>
            <a:r>
              <a:rPr lang="it-IT" err="1"/>
              <a:t>type</a:t>
            </a:r>
            <a:r>
              <a:rPr lang="it-IT"/>
              <a:t>):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it-IT"/>
              <a:t>,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, array, classi, interfacce</a:t>
            </a:r>
          </a:p>
          <a:p>
            <a:pPr lvl="2"/>
            <a:r>
              <a:rPr lang="it-IT"/>
              <a:t>Si noti che in C# il tipo riferimento per le stringhe è accessibile con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» (‘s’ minuscola)</a:t>
            </a:r>
          </a:p>
          <a:p>
            <a:pPr lvl="1"/>
            <a:r>
              <a:rPr lang="it-IT"/>
              <a:t>Costanti: keyword «</a:t>
            </a:r>
            <a:r>
              <a:rPr lang="it-IT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/>
              <a:t>» in Java,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/>
              <a:t>» 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it-IT"/>
              <a:t>» in C#</a:t>
            </a:r>
          </a:p>
          <a:p>
            <a:pPr lvl="1"/>
            <a:r>
              <a:rPr lang="it-IT"/>
              <a:t>Cast e conversioni (es. conversione a stringa con metodo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) 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di dato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lvl="1"/>
            <a:r>
              <a:rPr lang="it-IT"/>
              <a:t>In C# non si usano classi «</a:t>
            </a:r>
            <a:r>
              <a:rPr lang="it-IT" err="1"/>
              <a:t>wrapper</a:t>
            </a:r>
            <a:r>
              <a:rPr lang="it-IT"/>
              <a:t>» per i tipi primitivi: i tipi valore predefiniti sono sempre visti come «derivati» da </a:t>
            </a:r>
            <a:r>
              <a:rPr lang="it-IT" err="1"/>
              <a:t>object</a:t>
            </a:r>
            <a:r>
              <a:rPr lang="it-IT"/>
              <a:t>, mediante boxing automatico</a:t>
            </a:r>
          </a:p>
          <a:p>
            <a:pPr lvl="2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Si possono utilizzare sia le keyword del linguaggio (es.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»), sia i nomi dei tipi corrispondenti nella class </a:t>
            </a:r>
            <a:r>
              <a:rPr lang="it-IT" err="1">
                <a:solidFill>
                  <a:prstClr val="black">
                    <a:lumMod val="75000"/>
                    <a:lumOff val="25000"/>
                  </a:prstClr>
                </a:solidFill>
              </a:rPr>
              <a:t>library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 (con la maiuscola es.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Object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String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Int32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»).</a:t>
            </a:r>
            <a:endParaRPr lang="it-IT"/>
          </a:p>
          <a:p>
            <a:pPr lvl="1"/>
            <a:r>
              <a:rPr lang="it-IT" err="1"/>
              <a:t>Enum</a:t>
            </a:r>
            <a:r>
              <a:rPr lang="it-IT"/>
              <a:t> – sono semplici tipi valore in C#, mentre sono vere e proprie classi in Java</a:t>
            </a:r>
          </a:p>
          <a:p>
            <a:pPr lvl="2"/>
            <a:r>
              <a:rPr lang="it-IT"/>
              <a:t>In C# possono essere associati esplicitamente i valori </a:t>
            </a:r>
            <a:r>
              <a:rPr lang="it-IT" err="1"/>
              <a:t>integer</a:t>
            </a:r>
            <a:r>
              <a:rPr lang="it-IT"/>
              <a:t> associati ai </a:t>
            </a:r>
            <a:r>
              <a:rPr lang="it-IT" err="1"/>
              <a:t>mebri</a:t>
            </a:r>
            <a:r>
              <a:rPr lang="it-IT"/>
              <a:t> dell’enumerato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4048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31715EB-579D-45B4-80AA-90974C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OVERVIEW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0F840652-903C-435F-9AE9-8F0A9A35D8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967BC63-1E38-43AA-8E71-1719B19AF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1192359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di dati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sz="1100" b="0">
                <a:solidFill>
                  <a:srgbClr val="3F7F5F"/>
                </a:solidFill>
              </a:rPr>
              <a:t>// Tipi valore - Esempi di tipi valore predefiniti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boolean</a:t>
            </a:r>
            <a:r>
              <a:rPr lang="it-IT" sz="1100" b="0"/>
              <a:t> </a:t>
            </a:r>
            <a:r>
              <a:rPr lang="it-IT" sz="1100" b="0" err="1"/>
              <a:t>flag</a:t>
            </a:r>
            <a:r>
              <a:rPr lang="it-IT" sz="1100" b="0"/>
              <a:t> = </a:t>
            </a:r>
            <a:r>
              <a:rPr lang="it-IT" sz="1100" b="0" err="1">
                <a:solidFill>
                  <a:srgbClr val="7F0055"/>
                </a:solidFill>
              </a:rPr>
              <a:t>true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7F0055"/>
                </a:solidFill>
              </a:rPr>
              <a:t>byte</a:t>
            </a:r>
            <a:r>
              <a:rPr lang="it-IT" sz="1100" b="0"/>
              <a:t> a = -128; </a:t>
            </a:r>
            <a:r>
              <a:rPr lang="it-IT" sz="1100" b="0">
                <a:solidFill>
                  <a:srgbClr val="3F7F5F"/>
                </a:solidFill>
              </a:rPr>
              <a:t>// N.B. con segno</a:t>
            </a:r>
          </a:p>
          <a:p>
            <a:endParaRPr lang="it-IT" sz="1100" b="0"/>
          </a:p>
          <a:p>
            <a:r>
              <a:rPr lang="it-IT" sz="1100" b="0" err="1">
                <a:solidFill>
                  <a:srgbClr val="7F0055"/>
                </a:solidFill>
              </a:rPr>
              <a:t>char</a:t>
            </a:r>
            <a:r>
              <a:rPr lang="it-IT" sz="1100" b="0"/>
              <a:t> c = </a:t>
            </a:r>
            <a:r>
              <a:rPr lang="it-IT" sz="1100" b="0">
                <a:solidFill>
                  <a:srgbClr val="2A00FF"/>
                </a:solidFill>
              </a:rPr>
              <a:t>'e'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3F7F5F"/>
                </a:solidFill>
              </a:rPr>
              <a:t>// Altri tipi valore predefiniti: </a:t>
            </a:r>
            <a:r>
              <a:rPr lang="en-US" sz="1100" b="0">
                <a:solidFill>
                  <a:srgbClr val="3F7F5F"/>
                </a:solidFill>
              </a:rPr>
              <a:t>short, </a:t>
            </a:r>
            <a:r>
              <a:rPr lang="en-US" sz="1100" b="0" err="1">
                <a:solidFill>
                  <a:srgbClr val="3F7F5F"/>
                </a:solidFill>
              </a:rPr>
              <a:t>int</a:t>
            </a:r>
            <a:r>
              <a:rPr lang="en-US" sz="1100" b="0">
                <a:solidFill>
                  <a:srgbClr val="3F7F5F"/>
                </a:solidFill>
              </a:rPr>
              <a:t>, long,</a:t>
            </a:r>
          </a:p>
          <a:p>
            <a:r>
              <a:rPr lang="en-US" sz="1100" b="0">
                <a:solidFill>
                  <a:srgbClr val="3F7F5F"/>
                </a:solidFill>
              </a:rPr>
              <a:t>// float, double</a:t>
            </a:r>
          </a:p>
          <a:p>
            <a:pPr marL="0" indent="0">
              <a:buNone/>
            </a:pPr>
            <a:endParaRPr lang="it-IT" sz="1100" b="0"/>
          </a:p>
          <a:p>
            <a:r>
              <a:rPr lang="it-IT" sz="1100" b="0">
                <a:solidFill>
                  <a:srgbClr val="3F7F5F"/>
                </a:solidFill>
              </a:rPr>
              <a:t>// Tipi riferimento predefiniti</a:t>
            </a:r>
          </a:p>
          <a:p>
            <a:r>
              <a:rPr lang="it-IT" sz="1100" b="0"/>
              <a:t>Object o = </a:t>
            </a:r>
            <a:r>
              <a:rPr lang="it-IT" sz="1100" b="0">
                <a:solidFill>
                  <a:srgbClr val="7F0055"/>
                </a:solidFill>
              </a:rPr>
              <a:t>new</a:t>
            </a:r>
            <a:r>
              <a:rPr lang="it-IT" sz="1100" b="0"/>
              <a:t> Object();</a:t>
            </a:r>
          </a:p>
          <a:p>
            <a:r>
              <a:rPr lang="it-IT" sz="1100" b="0" err="1"/>
              <a:t>String</a:t>
            </a:r>
            <a:r>
              <a:rPr lang="it-IT" sz="1100" b="0"/>
              <a:t> s = </a:t>
            </a:r>
            <a:r>
              <a:rPr lang="it-IT" sz="1100" b="0">
                <a:solidFill>
                  <a:srgbClr val="2A00FF"/>
                </a:solidFill>
              </a:rPr>
              <a:t>"Java"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3F7F5F"/>
                </a:solidFill>
              </a:rPr>
              <a:t>// Tipi riferimento definibili dal programmatore:</a:t>
            </a:r>
          </a:p>
          <a:p>
            <a:r>
              <a:rPr lang="it-IT" sz="1100" b="0">
                <a:solidFill>
                  <a:srgbClr val="3F7F5F"/>
                </a:solidFill>
              </a:rPr>
              <a:t>// array, </a:t>
            </a:r>
            <a:r>
              <a:rPr lang="it-IT" sz="1100" b="0" err="1">
                <a:solidFill>
                  <a:srgbClr val="3F7F5F"/>
                </a:solidFill>
              </a:rPr>
              <a:t>class</a:t>
            </a:r>
            <a:r>
              <a:rPr lang="it-IT" sz="1100" b="0">
                <a:solidFill>
                  <a:srgbClr val="3F7F5F"/>
                </a:solidFill>
              </a:rPr>
              <a:t>, </a:t>
            </a:r>
            <a:r>
              <a:rPr lang="it-IT" sz="1100" b="0" err="1">
                <a:solidFill>
                  <a:srgbClr val="3F7F5F"/>
                </a:solidFill>
              </a:rPr>
              <a:t>interface</a:t>
            </a:r>
            <a:endParaRPr lang="it-IT" sz="1100" b="0">
              <a:solidFill>
                <a:srgbClr val="3F7F5F"/>
              </a:solidFill>
            </a:endParaRPr>
          </a:p>
          <a:p>
            <a:r>
              <a:rPr lang="it-IT" sz="1100" b="0"/>
              <a:t> </a:t>
            </a:r>
          </a:p>
          <a:p>
            <a:r>
              <a:rPr lang="it-IT" sz="1100" b="0">
                <a:solidFill>
                  <a:srgbClr val="3F7F5F"/>
                </a:solidFill>
              </a:rPr>
              <a:t>// Costanti</a:t>
            </a:r>
            <a:endParaRPr lang="it-IT" sz="1100" b="0"/>
          </a:p>
          <a:p>
            <a:r>
              <a:rPr lang="it-IT" sz="1100" b="0" err="1">
                <a:solidFill>
                  <a:srgbClr val="7F0055"/>
                </a:solidFill>
              </a:rPr>
              <a:t>final</a:t>
            </a:r>
            <a:r>
              <a:rPr lang="it-IT" sz="1100" b="0"/>
              <a:t> </a:t>
            </a:r>
            <a:r>
              <a:rPr lang="it-IT" sz="1100" b="0">
                <a:solidFill>
                  <a:srgbClr val="7F0055"/>
                </a:solidFill>
              </a:rPr>
              <a:t>double</a:t>
            </a:r>
            <a:r>
              <a:rPr lang="it-IT" sz="1100" b="0"/>
              <a:t> Value = 42;</a:t>
            </a:r>
          </a:p>
          <a:p>
            <a:endParaRPr lang="it-IT" sz="1100" b="0"/>
          </a:p>
          <a:p>
            <a:r>
              <a:rPr lang="it-IT" sz="1100" b="0">
                <a:solidFill>
                  <a:srgbClr val="3F7F5F"/>
                </a:solidFill>
              </a:rPr>
              <a:t>// Esempi di conversioni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x = 42; </a:t>
            </a:r>
          </a:p>
          <a:p>
            <a:r>
              <a:rPr lang="es-ES" sz="1100" b="0" err="1"/>
              <a:t>String</a:t>
            </a:r>
            <a:r>
              <a:rPr lang="es-ES" sz="1100" b="0"/>
              <a:t> y = </a:t>
            </a:r>
            <a:r>
              <a:rPr lang="es-ES" sz="1100" b="0" err="1"/>
              <a:t>Integer.toString</a:t>
            </a:r>
            <a:r>
              <a:rPr lang="es-ES" sz="1100" b="0"/>
              <a:t>(x);  </a:t>
            </a:r>
            <a:r>
              <a:rPr lang="es-ES" sz="1100" b="0">
                <a:solidFill>
                  <a:srgbClr val="3F7F5F"/>
                </a:solidFill>
              </a:rPr>
              <a:t>// y = "42"</a:t>
            </a:r>
          </a:p>
          <a:p>
            <a:r>
              <a:rPr lang="it-IT" sz="1100" b="0"/>
              <a:t>x = </a:t>
            </a:r>
            <a:r>
              <a:rPr lang="it-IT" sz="1100" b="0" err="1"/>
              <a:t>Integer.parseInt</a:t>
            </a:r>
            <a:r>
              <a:rPr lang="it-IT" sz="1100" b="0"/>
              <a:t>(y);</a:t>
            </a:r>
          </a:p>
          <a:p>
            <a:r>
              <a:rPr lang="it-IT" sz="1100" b="0">
                <a:solidFill>
                  <a:srgbClr val="7F0055"/>
                </a:solidFill>
              </a:rPr>
              <a:t>double</a:t>
            </a:r>
            <a:r>
              <a:rPr lang="it-IT" sz="1100" b="0"/>
              <a:t> z = 3.5; </a:t>
            </a:r>
          </a:p>
          <a:p>
            <a:r>
              <a:rPr lang="pl-PL" sz="1100" b="0"/>
              <a:t>x = (</a:t>
            </a:r>
            <a:r>
              <a:rPr lang="pl-PL" sz="1100" b="0">
                <a:solidFill>
                  <a:srgbClr val="7F0055"/>
                </a:solidFill>
              </a:rPr>
              <a:t>int</a:t>
            </a:r>
            <a:r>
              <a:rPr lang="pl-PL" sz="1100" b="0"/>
              <a:t>) z;   </a:t>
            </a:r>
            <a:r>
              <a:rPr lang="pl-PL" sz="1100" b="0">
                <a:solidFill>
                  <a:srgbClr val="3F7F5F"/>
                </a:solidFill>
              </a:rPr>
              <a:t>// x = 3  (tronca i decimali)</a:t>
            </a:r>
          </a:p>
          <a:p>
            <a:r>
              <a:rPr lang="it-IT" sz="1100" b="0">
                <a:solidFill>
                  <a:srgbClr val="3F7F5F"/>
                </a:solidFill>
              </a:rPr>
              <a:t>// Esempi di </a:t>
            </a:r>
            <a:r>
              <a:rPr lang="it-IT" sz="1100" b="0" err="1">
                <a:solidFill>
                  <a:srgbClr val="3F7F5F"/>
                </a:solidFill>
              </a:rPr>
              <a:t>enum</a:t>
            </a:r>
            <a:endParaRPr lang="it-IT" sz="1100" b="0">
              <a:solidFill>
                <a:srgbClr val="3F7F5F"/>
              </a:solidFill>
            </a:endParaRPr>
          </a:p>
          <a:p>
            <a:r>
              <a:rPr lang="en-US" sz="1100" b="0" err="1">
                <a:solidFill>
                  <a:srgbClr val="7F0055"/>
                </a:solidFill>
              </a:rPr>
              <a:t>enum</a:t>
            </a:r>
            <a:r>
              <a:rPr lang="en-US" sz="1100" b="0"/>
              <a:t> Action {START, STOP, REWIND, FORWARD};</a:t>
            </a:r>
          </a:p>
          <a:p>
            <a:r>
              <a:rPr lang="it-IT" sz="1100" b="0"/>
              <a:t>Action a = </a:t>
            </a:r>
            <a:r>
              <a:rPr lang="it-IT" sz="1100" b="0" err="1"/>
              <a:t>Action.STOP</a:t>
            </a:r>
            <a:r>
              <a:rPr lang="it-IT" sz="1100" b="0"/>
              <a:t>;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if</a:t>
            </a:r>
            <a:r>
              <a:rPr lang="it-IT" sz="1100" b="0"/>
              <a:t> (a != </a:t>
            </a:r>
            <a:r>
              <a:rPr lang="it-IT" sz="1100" b="0" err="1"/>
              <a:t>Action.START</a:t>
            </a:r>
            <a:r>
              <a:rPr lang="it-IT" sz="1100" b="0"/>
              <a:t>)</a:t>
            </a:r>
          </a:p>
          <a:p>
            <a:r>
              <a:rPr lang="it-IT" sz="1100" b="0"/>
              <a:t>  </a:t>
            </a:r>
            <a:r>
              <a:rPr lang="it-IT" sz="1100" b="0" err="1"/>
              <a:t>System.out.println</a:t>
            </a:r>
            <a:r>
              <a:rPr lang="it-IT" sz="1100" b="0"/>
              <a:t>(a);  </a:t>
            </a:r>
            <a:r>
              <a:rPr lang="it-IT" sz="1100" b="0">
                <a:solidFill>
                  <a:srgbClr val="3F7F5F"/>
                </a:solidFill>
              </a:rPr>
              <a:t>// "Stop"</a:t>
            </a:r>
            <a:endParaRPr lang="en-US" sz="1100" b="0">
              <a:solidFill>
                <a:srgbClr val="1C2358"/>
              </a:solidFill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valore - Esempi di tipi valore predefiniti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bool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flag</a:t>
            </a:r>
            <a:r>
              <a:rPr lang="it-IT" sz="1100" b="0">
                <a:ea typeface="Calibri"/>
              </a:rPr>
              <a:t> =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true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byte</a:t>
            </a:r>
            <a:r>
              <a:rPr lang="it-IT" sz="1100" b="0">
                <a:ea typeface="Calibri"/>
              </a:rPr>
              <a:t> a = 255;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N.B. senza segno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sbyte</a:t>
            </a:r>
            <a:r>
              <a:rPr lang="it-IT" sz="1100" b="0">
                <a:ea typeface="Calibri"/>
              </a:rPr>
              <a:t> b = -128;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N.B. con segno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char</a:t>
            </a:r>
            <a:r>
              <a:rPr lang="it-IT" sz="1100" b="0">
                <a:ea typeface="Calibri"/>
              </a:rPr>
              <a:t> c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'è'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Altri tipi valore predefiniti: short,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ushort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uint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long,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ulong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float, double,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decimal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riferimento predefiniti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sz="1100" b="0">
                <a:ea typeface="Calibri"/>
              </a:rPr>
              <a:t> o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sz="1100" b="0">
                <a:ea typeface="Calibri"/>
              </a:rPr>
              <a:t>(); 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s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"C#"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riferimento definibili dal programmatore: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array,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class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interface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delegate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Costanti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const</a:t>
            </a:r>
            <a:r>
              <a:rPr lang="it-IT" sz="1100" b="0">
                <a:ea typeface="Calibri"/>
              </a:rPr>
              <a:t>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double</a:t>
            </a:r>
            <a:r>
              <a:rPr lang="it-IT" sz="1100" b="0">
                <a:ea typeface="Calibri"/>
              </a:rPr>
              <a:t> PI = 3.14;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iniz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. a compile-time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Value = 42;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iniz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. a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runtime</a:t>
            </a:r>
            <a:endParaRPr lang="it-IT" sz="1100" b="0">
              <a:solidFill>
                <a:srgbClr val="008000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Esempi di conversioni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x = 42; 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y = </a:t>
            </a:r>
            <a:r>
              <a:rPr lang="it-IT" sz="1100" b="0" err="1">
                <a:ea typeface="Calibri"/>
              </a:rPr>
              <a:t>x.ToString</a:t>
            </a:r>
            <a:r>
              <a:rPr lang="it-IT" sz="1100" b="0">
                <a:ea typeface="Calibri"/>
              </a:rPr>
              <a:t>();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y = "42"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x =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err="1">
                <a:ea typeface="Calibri"/>
              </a:rPr>
              <a:t>.Parse</a:t>
            </a:r>
            <a:r>
              <a:rPr lang="it-IT" sz="1100" b="0">
                <a:ea typeface="Calibri"/>
              </a:rPr>
              <a:t>(y); 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o x = Convert.ToInt32(y);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double</a:t>
            </a:r>
            <a:r>
              <a:rPr lang="it-IT" sz="1100" b="0">
                <a:ea typeface="Calibri"/>
              </a:rPr>
              <a:t> z = 3.5; </a:t>
            </a:r>
          </a:p>
          <a:p>
            <a:pPr>
              <a:spcAft>
                <a:spcPts val="1000"/>
              </a:spcAft>
            </a:pPr>
            <a:r>
              <a:rPr lang="it-IT" sz="1100" b="0">
                <a:ea typeface="Calibri"/>
              </a:rPr>
              <a:t>x = (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) z; 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x = 3  (tronca i decimali)</a:t>
            </a:r>
            <a:endParaRPr lang="it-IT" sz="1100" b="0">
              <a:solidFill>
                <a:srgbClr val="008000"/>
              </a:solidFill>
              <a:effectLst/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Esempi di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enum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enum</a:t>
            </a:r>
            <a:r>
              <a:rPr lang="it-IT" sz="1100" b="0">
                <a:ea typeface="Calibri"/>
              </a:rPr>
              <a:t> </a:t>
            </a:r>
            <a:r>
              <a:rPr lang="it-IT" sz="1100" b="0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>
                <a:ea typeface="Calibri"/>
              </a:rPr>
              <a:t> { START, STOP, REWIND, FORWARD };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>
                <a:ea typeface="Calibri"/>
              </a:rPr>
              <a:t> a =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 err="1">
                <a:ea typeface="Calibri"/>
              </a:rPr>
              <a:t>.STOP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>
                <a:ea typeface="Calibri"/>
              </a:rPr>
              <a:t> (a !=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 err="1">
                <a:ea typeface="Calibri"/>
              </a:rPr>
              <a:t>.START</a:t>
            </a:r>
            <a:r>
              <a:rPr lang="it-IT" sz="1100" b="0">
                <a:ea typeface="Calibri"/>
              </a:rPr>
              <a:t>)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(a);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"Stop"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r>
              <a:rPr lang="en-US" sz="1100" b="0">
                <a:ea typeface="Calibri"/>
              </a:rPr>
              <a:t> 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endParaRPr lang="it-IT" sz="1100" b="0">
              <a:effectLst/>
              <a:ea typeface="Calibri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3BA0D87-20A4-48B1-8F4A-4EFBE8D60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949678"/>
            <a:ext cx="477299" cy="47729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ED9AD85-B375-47CE-A4DE-7E67803CD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949678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2241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278419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/>
              <a:t>»: identici</a:t>
            </a:r>
          </a:p>
          <a:p>
            <a:pPr lvl="1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it-IT"/>
              <a:t>»: analogo ma con alcune differenze rilevanti</a:t>
            </a:r>
          </a:p>
          <a:p>
            <a:pPr lvl="1"/>
            <a:r>
              <a:rPr lang="it-IT"/>
              <a:t>cicli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/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/>
              <a:t>»: identici</a:t>
            </a:r>
          </a:p>
          <a:p>
            <a:pPr lvl="1"/>
            <a:r>
              <a:rPr lang="it-IT"/>
              <a:t>ciclo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(…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…)</a:t>
            </a:r>
            <a:r>
              <a:rPr lang="it-IT"/>
              <a:t>» in C#</a:t>
            </a:r>
          </a:p>
          <a:p>
            <a:pPr lvl="2"/>
            <a:r>
              <a:rPr lang="it-IT"/>
              <a:t>corrisponde a «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for (… : …)</a:t>
            </a:r>
            <a:r>
              <a:rPr lang="it-IT"/>
              <a:t>» in Java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Istruzioni: controllo di flusso e cicli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4128072" cy="2024242"/>
          </a:xfrm>
        </p:spPr>
        <p:txBody>
          <a:bodyPr/>
          <a:lstStyle/>
          <a:p>
            <a:pPr lvl="1"/>
            <a:r>
              <a:rPr lang="it-IT" err="1"/>
              <a:t>switch</a:t>
            </a:r>
            <a:r>
              <a:rPr lang="it-IT"/>
              <a:t>: C# non consente il «passaggio» da un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it-IT"/>
              <a:t>» al successivo omettendo il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it-IT"/>
              <a:t>», ma è possibile esplicitamente trasferire il controllo a un qualsiasi «case» con la sintassi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it-IT"/>
              <a:t>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it-IT"/>
              <a:t> ...».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5364303" y="3781440"/>
            <a:ext cx="2947203" cy="24397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                           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/>
              <a:t>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2/3"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164476" y="1167374"/>
            <a:ext cx="2947203" cy="2890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 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goto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/>
              <a:t>case</a:t>
            </a:r>
            <a:r>
              <a:rPr lang="it-IT" b="0">
                <a:solidFill>
                  <a:srgbClr val="000000"/>
                </a:solidFill>
              </a:rPr>
              <a:t> 3;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2/3"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 </a:t>
            </a:r>
          </a:p>
        </p:txBody>
      </p:sp>
      <p:sp>
        <p:nvSpPr>
          <p:cNvPr id="8" name="Segnaposto testo 7"/>
          <p:cNvSpPr txBox="1">
            <a:spLocks/>
          </p:cNvSpPr>
          <p:nvPr/>
        </p:nvSpPr>
        <p:spPr>
          <a:xfrm>
            <a:off x="8836479" y="3331033"/>
            <a:ext cx="2947203" cy="2890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                           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/>
              <a:t>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pic>
        <p:nvPicPr>
          <p:cNvPr id="2050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4"/>
          <a:stretch/>
        </p:blipFill>
        <p:spPr bwMode="auto">
          <a:xfrm>
            <a:off x="9920552" y="1266550"/>
            <a:ext cx="487971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/>
          <a:stretch/>
        </p:blipFill>
        <p:spPr bwMode="auto">
          <a:xfrm>
            <a:off x="11193338" y="3085948"/>
            <a:ext cx="501893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4"/>
          <a:stretch/>
        </p:blipFill>
        <p:spPr bwMode="auto">
          <a:xfrm>
            <a:off x="5120317" y="4268944"/>
            <a:ext cx="487971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data 2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476942F-B2F0-46D5-BE24-AA9CB9967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9" y="4075823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355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Istruzioni: controllo di flusso e cicli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= 0;</a:t>
            </a:r>
          </a:p>
          <a:p>
            <a:r>
              <a:rPr lang="it-IT" b="0" err="1">
                <a:solidFill>
                  <a:srgbClr val="7F0055"/>
                </a:solidFill>
              </a:rPr>
              <a:t>while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&lt; 10){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6A3E3E"/>
                </a:solidFill>
              </a:rPr>
              <a:t>j</a:t>
            </a:r>
            <a:r>
              <a:rPr lang="it-IT" b="0" err="1"/>
              <a:t>++</a:t>
            </a:r>
            <a:r>
              <a:rPr lang="it-IT" b="0"/>
              <a:t>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= 2;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&lt;= 10;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+= 2)</a:t>
            </a:r>
            <a:r>
              <a:rPr lang="it-IT" b="0"/>
              <a:t>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);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do</a:t>
            </a:r>
            <a:r>
              <a:rPr lang="it-IT" b="0"/>
              <a:t>{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6A3E3E"/>
                </a:solidFill>
              </a:rPr>
              <a:t>j</a:t>
            </a:r>
            <a:r>
              <a:rPr lang="it-IT" b="0" err="1"/>
              <a:t>++</a:t>
            </a:r>
            <a:r>
              <a:rPr lang="it-IT" b="0"/>
              <a:t>; </a:t>
            </a:r>
          </a:p>
          <a:p>
            <a:r>
              <a:rPr lang="it-IT" b="0"/>
              <a:t>} </a:t>
            </a:r>
            <a:r>
              <a:rPr lang="it-IT" b="0" err="1">
                <a:solidFill>
                  <a:srgbClr val="7F0055"/>
                </a:solidFill>
              </a:rPr>
              <a:t>while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&lt; 20);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i</a:t>
            </a:r>
            <a:r>
              <a:rPr lang="it-IT" b="0"/>
              <a:t> : array){</a:t>
            </a:r>
          </a:p>
          <a:p>
            <a:r>
              <a:rPr lang="it-IT" b="0"/>
              <a:t>  sum += </a:t>
            </a:r>
            <a:r>
              <a:rPr lang="it-IT" b="0">
                <a:solidFill>
                  <a:srgbClr val="6A3E3E"/>
                </a:solidFill>
              </a:rPr>
              <a:t>i</a:t>
            </a:r>
            <a:r>
              <a:rPr lang="it-IT" b="0"/>
              <a:t>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 err="1"/>
              <a:t>ArrayList</a:t>
            </a:r>
            <a:r>
              <a:rPr lang="it-IT" b="0"/>
              <a:t>&lt;Object&gt; </a:t>
            </a:r>
            <a:r>
              <a:rPr lang="it-IT" b="0">
                <a:solidFill>
                  <a:srgbClr val="6A3E3E"/>
                </a:solidFill>
              </a:rPr>
              <a:t>list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ArrayList</a:t>
            </a:r>
            <a:r>
              <a:rPr lang="it-IT" b="0"/>
              <a:t>&lt;Object&gt;();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(42);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unibo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(3.14);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(Object 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 : </a:t>
            </a:r>
            <a:r>
              <a:rPr lang="it-IT" b="0">
                <a:solidFill>
                  <a:srgbClr val="6A3E3E"/>
                </a:solidFill>
              </a:rPr>
              <a:t>list</a:t>
            </a:r>
            <a:r>
              <a:rPr lang="it-IT" b="0"/>
              <a:t>){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o</a:t>
            </a:r>
            <a:r>
              <a:rPr lang="it-IT" b="0" i="1"/>
              <a:t>);</a:t>
            </a:r>
          </a:p>
          <a:p>
            <a:r>
              <a:rPr lang="it-IT" b="0"/>
              <a:t>}</a:t>
            </a:r>
            <a:endParaRPr lang="it-IT" b="0" noProof="1">
              <a:solidFill>
                <a:srgbClr val="1C2358"/>
              </a:solidFill>
              <a:highlight>
                <a:srgbClr val="FFFFFF"/>
              </a:highlight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4955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j = 0;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while</a:t>
            </a:r>
            <a:r>
              <a:rPr lang="it-IT" b="0" noProof="1">
                <a:ea typeface="Calibri"/>
              </a:rPr>
              <a:t> (j &lt; 10)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j++;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2; i &lt;= 10; i += 2)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.WriteLine(i);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do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j++;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  <a:r>
              <a:rPr lang="it-IT" b="0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while</a:t>
            </a:r>
            <a:r>
              <a:rPr lang="it-IT" b="0" noProof="1">
                <a:ea typeface="Calibri"/>
              </a:rPr>
              <a:t> (j &lt; 20);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array)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sum += i;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ArrayList</a:t>
            </a:r>
            <a:r>
              <a:rPr lang="it-IT" b="0" noProof="1">
                <a:ea typeface="Calibri"/>
              </a:rPr>
              <a:t> list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ArrayList</a:t>
            </a:r>
            <a:r>
              <a:rPr lang="it-IT" b="0" noProof="1">
                <a:ea typeface="Calibri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list.Add(42);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"unibo"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list.Add(3.14);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o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list)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.WriteLine(o);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1882366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882366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655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 lvl="1"/>
            <a:r>
              <a:rPr lang="it-IT"/>
              <a:t>Tipo </a:t>
            </a:r>
            <a:r>
              <a:rPr lang="it-IT" err="1"/>
              <a:t>char</a:t>
            </a:r>
            <a:r>
              <a:rPr lang="it-IT"/>
              <a:t> – caratteri con codifica UTF-16</a:t>
            </a:r>
          </a:p>
          <a:p>
            <a:pPr lvl="1"/>
            <a:r>
              <a:rPr lang="it-IT"/>
              <a:t>Classe </a:t>
            </a:r>
            <a:r>
              <a:rPr lang="it-IT" err="1"/>
              <a:t>string</a:t>
            </a:r>
            <a:r>
              <a:rPr lang="it-IT"/>
              <a:t>: sequenza di caratteri </a:t>
            </a:r>
            <a:r>
              <a:rPr lang="it-IT" i="1"/>
              <a:t>immutabile </a:t>
            </a:r>
            <a:r>
              <a:rPr lang="it-IT"/>
              <a:t>(qualsiasi operazione su stringhe crea una nuova stringa)</a:t>
            </a:r>
          </a:p>
          <a:p>
            <a:pPr lvl="1"/>
            <a:r>
              <a:rPr lang="it-IT"/>
              <a:t>Sequenze di </a:t>
            </a:r>
            <a:r>
              <a:rPr lang="it-IT" err="1"/>
              <a:t>escape</a:t>
            </a:r>
            <a:r>
              <a:rPr lang="it-IT"/>
              <a:t> in caratteri o stringhe (es.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'\0'</a:t>
            </a:r>
            <a:r>
              <a:rPr lang="it-IT"/>
              <a:t>,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"\n\t\\"</a:t>
            </a:r>
            <a:r>
              <a:rPr lang="it-IT"/>
              <a:t>,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'\u6C34'</a:t>
            </a:r>
            <a:r>
              <a:rPr lang="it-IT"/>
              <a:t>, …)</a:t>
            </a:r>
          </a:p>
          <a:p>
            <a:pPr lvl="1"/>
            <a:r>
              <a:rPr lang="it-IT"/>
              <a:t>Concatenazione efficiente di stringhe mediante apposite classi</a:t>
            </a:r>
          </a:p>
          <a:p>
            <a:pPr lvl="2"/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it-IT" sz="1800"/>
              <a:t> in C#,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it-IT" sz="1800"/>
              <a:t> in Java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Caratteri e stringhe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it-IT"/>
              <a:t>In C# il prefisso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it-IT"/>
              <a:t> consente di definire un «</a:t>
            </a:r>
            <a:r>
              <a:rPr lang="it-IT" err="1">
                <a:solidFill>
                  <a:srgbClr val="C00000"/>
                </a:solidFill>
              </a:rPr>
              <a:t>verbatim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string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literal</a:t>
            </a:r>
            <a:r>
              <a:rPr lang="it-IT"/>
              <a:t>»</a:t>
            </a:r>
          </a:p>
          <a:p>
            <a:pPr lvl="2"/>
            <a:r>
              <a:rPr lang="it-IT" sz="1800"/>
              <a:t>tutti i caratteri che seguono sono «interpretati così come sono» (utile se si devono ignorare le sequenze di </a:t>
            </a:r>
            <a:r>
              <a:rPr lang="it-IT" sz="1800" err="1"/>
              <a:t>escape</a:t>
            </a:r>
            <a:r>
              <a:rPr lang="it-IT" sz="1800"/>
              <a:t> o scrivere stringhe multi-linea)</a:t>
            </a:r>
          </a:p>
          <a:p>
            <a:pPr lvl="2"/>
            <a:r>
              <a:rPr lang="it-IT" sz="1800"/>
              <a:t>Es. </a:t>
            </a:r>
            <a:r>
              <a:rPr lang="it-IT" sz="1800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@"C:\temp\" </a:t>
            </a:r>
            <a:r>
              <a:rPr lang="it-IT" sz="1800"/>
              <a:t>equivale a </a:t>
            </a:r>
            <a:r>
              <a:rPr lang="it-IT" sz="1800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"C:\\temp\\"</a:t>
            </a:r>
          </a:p>
          <a:p>
            <a:pPr lvl="1"/>
            <a:r>
              <a:rPr lang="it-IT"/>
              <a:t>In C# gli operatori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it-IT"/>
              <a:t> e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it-IT"/>
              <a:t> sono ridefiniti sulla classe </a:t>
            </a:r>
            <a:r>
              <a:rPr lang="it-IT" err="1"/>
              <a:t>string</a:t>
            </a:r>
            <a:r>
              <a:rPr lang="it-IT"/>
              <a:t> e confrontano i caratteri invece dei riferimenti</a:t>
            </a:r>
          </a:p>
          <a:p>
            <a:pPr lvl="1"/>
            <a:r>
              <a:rPr lang="it-IT"/>
              <a:t>In C#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 implementa un </a:t>
            </a:r>
            <a:r>
              <a:rPr lang="it-IT" err="1"/>
              <a:t>indexer</a:t>
            </a:r>
            <a:r>
              <a:rPr lang="it-IT"/>
              <a:t> per cui è possibile accedere ai singoli caratteri con la sintassi degli array</a:t>
            </a:r>
          </a:p>
          <a:p>
            <a:pPr lvl="2"/>
            <a:r>
              <a:rPr lang="it-IT" sz="1900"/>
              <a:t>Es.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 c1 = testo[i]</a:t>
            </a:r>
            <a:r>
              <a:rPr lang="it-IT" sz="1900">
                <a:cs typeface="Courier New" panose="02070309020205020404" pitchFamily="49" charset="0"/>
              </a:rPr>
              <a:t> oppure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 c2 = </a:t>
            </a:r>
            <a:r>
              <a:rPr lang="it-IT" sz="1800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"mio testo"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endParaRPr lang="it-IT" sz="190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Caratteri e stringhe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497634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newLine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'\n'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n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)</a:t>
            </a:r>
            <a:r>
              <a:rPr lang="it-IT" b="0" err="1">
                <a:solidFill>
                  <a:srgbClr val="6A3E3E"/>
                </a:solidFill>
              </a:rPr>
              <a:t>newLine</a:t>
            </a:r>
            <a:r>
              <a:rPr lang="it-IT" b="0"/>
              <a:t>; </a:t>
            </a:r>
            <a:r>
              <a:rPr lang="it-IT" b="0">
                <a:solidFill>
                  <a:srgbClr val="3F7F5F"/>
                </a:solidFill>
              </a:rPr>
              <a:t>// 13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test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)13; </a:t>
            </a:r>
            <a:r>
              <a:rPr lang="it-IT" b="0">
                <a:solidFill>
                  <a:srgbClr val="3F7F5F"/>
                </a:solidFill>
              </a:rPr>
              <a:t>// '\n'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Concatenazione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"Bologna"</a:t>
            </a:r>
            <a:r>
              <a:rPr lang="it-IT" b="0"/>
              <a:t>;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Universita</a:t>
            </a:r>
            <a:r>
              <a:rPr lang="it-IT" b="0">
                <a:solidFill>
                  <a:srgbClr val="2A00FF"/>
                </a:solidFill>
              </a:rPr>
              <a:t> di "</a:t>
            </a:r>
            <a:r>
              <a:rPr lang="it-IT" b="0"/>
              <a:t> + </a:t>
            </a: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; </a:t>
            </a:r>
            <a:r>
              <a:rPr lang="it-IT" b="0">
                <a:solidFill>
                  <a:srgbClr val="3F7F5F"/>
                </a:solidFill>
              </a:rPr>
              <a:t>//"</a:t>
            </a:r>
            <a:r>
              <a:rPr lang="it-IT" b="0" err="1">
                <a:solidFill>
                  <a:srgbClr val="3F7F5F"/>
                </a:solidFill>
              </a:rPr>
              <a:t>Universita</a:t>
            </a:r>
            <a:r>
              <a:rPr lang="it-IT" b="0">
                <a:solidFill>
                  <a:srgbClr val="3F7F5F"/>
                </a:solidFill>
              </a:rPr>
              <a:t> di Bologna"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Confronto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e1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== 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;  </a:t>
            </a:r>
            <a:r>
              <a:rPr lang="it-IT" b="0">
                <a:solidFill>
                  <a:srgbClr val="3F7F5F"/>
                </a:solidFill>
              </a:rPr>
              <a:t>// Attenzione...</a:t>
            </a:r>
          </a:p>
          <a:p>
            <a:pPr>
              <a:spcAft>
                <a:spcPts val="0"/>
              </a:spcAft>
            </a:pPr>
            <a:r>
              <a:rPr lang="en-US" b="0" err="1">
                <a:solidFill>
                  <a:srgbClr val="7F0055"/>
                </a:solidFill>
              </a:rPr>
              <a:t>boolean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e2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c</a:t>
            </a:r>
            <a:r>
              <a:rPr lang="en-US" b="0" err="1"/>
              <a:t>.equals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"Cesena"</a:t>
            </a:r>
            <a:r>
              <a:rPr lang="en-US" b="0"/>
              <a:t>);   </a:t>
            </a:r>
            <a:r>
              <a:rPr lang="en-US" b="0">
                <a:solidFill>
                  <a:srgbClr val="3F7F5F"/>
                </a:solidFill>
              </a:rPr>
              <a:t>// true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e3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.equalsIgnoreCase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); </a:t>
            </a:r>
            <a:r>
              <a:rPr lang="it-IT" b="0">
                <a:solidFill>
                  <a:srgbClr val="3F7F5F"/>
                </a:solidFill>
              </a:rPr>
              <a:t>// </a:t>
            </a:r>
            <a:r>
              <a:rPr lang="it-IT" b="0" err="1">
                <a:solidFill>
                  <a:srgbClr val="3F7F5F"/>
                </a:solidFill>
              </a:rPr>
              <a:t>true</a:t>
            </a:r>
            <a:endParaRPr lang="it-IT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e4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.compareTo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) == 0;   </a:t>
            </a:r>
            <a:r>
              <a:rPr lang="it-IT" b="0">
                <a:solidFill>
                  <a:srgbClr val="3F7F5F"/>
                </a:solidFill>
              </a:rPr>
              <a:t>// </a:t>
            </a:r>
            <a:r>
              <a:rPr lang="it-IT" b="0" err="1">
                <a:solidFill>
                  <a:srgbClr val="3F7F5F"/>
                </a:solidFill>
              </a:rPr>
              <a:t>true</a:t>
            </a:r>
            <a:endParaRPr lang="it-IT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Formattazione date</a:t>
            </a:r>
          </a:p>
          <a:p>
            <a:pPr>
              <a:spcAft>
                <a:spcPts val="0"/>
              </a:spcAft>
            </a:pPr>
            <a:r>
              <a:rPr lang="it-IT" b="0" err="1"/>
              <a:t>Calendar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d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GregorianCalendar</a:t>
            </a:r>
            <a:r>
              <a:rPr lang="it-IT" b="0"/>
              <a:t>(1974, 11, 29);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s</a:t>
            </a:r>
            <a:r>
              <a:rPr lang="it-IT" b="0"/>
              <a:t> = </a:t>
            </a:r>
            <a:r>
              <a:rPr lang="it-IT" b="0" err="1"/>
              <a:t>String.</a:t>
            </a:r>
            <a:r>
              <a:rPr lang="it-IT" b="0" i="1" err="1"/>
              <a:t>format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"Data: %1$td/%1$tm/%1$tY"</a:t>
            </a:r>
            <a:r>
              <a:rPr lang="it-IT" b="0" i="1"/>
              <a:t>, </a:t>
            </a:r>
            <a:r>
              <a:rPr lang="it-IT" b="0" i="1">
                <a:solidFill>
                  <a:srgbClr val="6A3E3E"/>
                </a:solidFill>
              </a:rPr>
              <a:t>d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Modifica e concatenazione efficiente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StringBuffer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buffer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StringBuffer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"due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.append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"tre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.insert</a:t>
            </a:r>
            <a:r>
              <a:rPr lang="it-IT" b="0"/>
              <a:t>(0, </a:t>
            </a:r>
            <a:r>
              <a:rPr lang="it-IT" b="0">
                <a:solidFill>
                  <a:srgbClr val="2A00FF"/>
                </a:solidFill>
              </a:rPr>
              <a:t>"uno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.replace</a:t>
            </a:r>
            <a:r>
              <a:rPr lang="it-IT" b="0"/>
              <a:t>(4, 7, </a:t>
            </a:r>
            <a:r>
              <a:rPr lang="it-IT" b="0">
                <a:solidFill>
                  <a:srgbClr val="2A00FF"/>
                </a:solidFill>
              </a:rPr>
              <a:t>"DUE"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buffer</a:t>
            </a:r>
            <a:r>
              <a:rPr lang="it-IT" b="0" i="1"/>
              <a:t>);   </a:t>
            </a:r>
            <a:r>
              <a:rPr lang="it-IT" b="0" i="1">
                <a:solidFill>
                  <a:srgbClr val="3F7F5F"/>
                </a:solidFill>
              </a:rPr>
              <a:t>// "uno DUE tre"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 </a:t>
            </a:r>
            <a:r>
              <a:rPr lang="it-IT" b="0"/>
              <a:t>: </a:t>
            </a:r>
            <a:r>
              <a:rPr lang="it-IT" b="0" err="1">
                <a:solidFill>
                  <a:srgbClr val="6A3E3E"/>
                </a:solidFill>
              </a:rPr>
              <a:t>s</a:t>
            </a:r>
            <a:r>
              <a:rPr lang="it-IT" b="0" err="1"/>
              <a:t>.toCharArray</a:t>
            </a:r>
            <a:r>
              <a:rPr lang="it-IT" b="0"/>
              <a:t>()){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c</a:t>
            </a:r>
            <a:r>
              <a:rPr lang="it-IT" b="0" i="1"/>
              <a:t>); </a:t>
            </a:r>
            <a:r>
              <a:rPr lang="it-IT" b="0"/>
              <a:t>}</a:t>
            </a:r>
            <a:endParaRPr lang="it-IT" b="0" noProof="1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newLine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'\n'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)newLine;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13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test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)13;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‘\n’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Concatenazione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u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"Bologna"</a:t>
            </a:r>
            <a:r>
              <a:rPr lang="it-IT" b="0" noProof="1">
                <a:ea typeface="Calibri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u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"Università di "</a:t>
            </a:r>
            <a:r>
              <a:rPr lang="it-IT" b="0" noProof="1">
                <a:ea typeface="Calibri"/>
              </a:rPr>
              <a:t> + u;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//"Università di Bologna"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Confronto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c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e1 = c ==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confronta i caratteri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e2 = c.Equals(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true</a:t>
            </a:r>
            <a:endParaRPr lang="it-IT" b="0" noProof="1">
              <a:ea typeface="Calibri"/>
            </a:endParaRPr>
          </a:p>
          <a:p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e3 = c.Equals(</a:t>
            </a:r>
            <a:r>
              <a:rPr lang="it-IT" b="0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,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StringComparison</a:t>
            </a:r>
            <a:r>
              <a:rPr lang="it-IT" b="0">
                <a:ea typeface="Calibri"/>
              </a:rPr>
              <a:t>.</a:t>
            </a:r>
            <a:r>
              <a:rPr lang="it-IT"/>
              <a:t>      </a:t>
            </a:r>
          </a:p>
          <a:p>
            <a:r>
              <a:rPr lang="it-IT" b="0"/>
              <a:t>    </a:t>
            </a:r>
            <a:r>
              <a:rPr lang="it-IT" b="0" err="1"/>
              <a:t>InvariantCultureIgnoreCase</a:t>
            </a:r>
            <a:r>
              <a:rPr lang="it-IT" b="0">
                <a:ea typeface="Calibri"/>
              </a:rPr>
              <a:t>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//true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e4 = c.CompareTo(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) == 0;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true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Formattazione date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DateTime</a:t>
            </a:r>
            <a:r>
              <a:rPr lang="it-IT" b="0" noProof="1">
                <a:ea typeface="Calibri"/>
              </a:rPr>
              <a:t> d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DateTime</a:t>
            </a:r>
            <a:r>
              <a:rPr lang="it-IT" b="0" noProof="1">
                <a:ea typeface="Calibri"/>
              </a:rPr>
              <a:t>(1974, 12, 29);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s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.Format(</a:t>
            </a:r>
            <a:r>
              <a:rPr lang="it-IT" b="0">
                <a:solidFill>
                  <a:srgbClr val="A31515"/>
                </a:solidFill>
                <a:ea typeface="Calibri"/>
              </a:rPr>
              <a:t>"Data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: {0:dd/MM/yyyy}"</a:t>
            </a:r>
            <a:r>
              <a:rPr lang="it-IT" b="0" noProof="1">
                <a:ea typeface="Calibri"/>
              </a:rPr>
              <a:t>, d);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Modifica e concatenazione efficiente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StringBuilder</a:t>
            </a:r>
            <a:r>
              <a:rPr lang="it-IT" b="0" noProof="1">
                <a:ea typeface="Calibri"/>
              </a:rPr>
              <a:t> buffer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StringBuilder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buffer.Append(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"tre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buffer.Insert(0,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"uno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buffer.Replace(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"due"</a:t>
            </a:r>
            <a:r>
              <a:rPr lang="it-IT" b="0" noProof="1">
                <a:ea typeface="Calibri"/>
              </a:rPr>
              <a:t>,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.WriteLine(buffer);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"uno DUE tre"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c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s) {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.WriteLine(c); }</a:t>
            </a:r>
          </a:p>
          <a:p>
            <a:pPr>
              <a:spcAft>
                <a:spcPts val="1000"/>
              </a:spcAft>
            </a:pPr>
            <a:endParaRPr lang="en-US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75942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75942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102573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Java e C# condividono i principali operatori</a:t>
            </a:r>
          </a:p>
          <a:p>
            <a:pPr lvl="2"/>
            <a:r>
              <a:rPr lang="it-IT"/>
              <a:t>+, - , *, /, ++, --, &amp;&amp;, ||, ?:, ==, =, 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Operatori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6410483" cy="2024242"/>
          </a:xfrm>
        </p:spPr>
        <p:txBody>
          <a:bodyPr>
            <a:normAutofit/>
          </a:bodyPr>
          <a:lstStyle/>
          <a:p>
            <a:pPr lvl="1"/>
            <a:r>
              <a:rPr lang="it-IT"/>
              <a:t>L’operatore Java &gt;&gt;&gt; (</a:t>
            </a:r>
            <a:r>
              <a:rPr lang="it-IT" err="1"/>
              <a:t>unsigned</a:t>
            </a:r>
            <a:r>
              <a:rPr lang="it-IT"/>
              <a:t> right </a:t>
            </a:r>
            <a:r>
              <a:rPr lang="it-IT" err="1"/>
              <a:t>shift</a:t>
            </a:r>
            <a:r>
              <a:rPr lang="it-IT"/>
              <a:t>) non esiste in C#</a:t>
            </a:r>
          </a:p>
          <a:p>
            <a:pPr lvl="2"/>
            <a:r>
              <a:rPr lang="it-IT"/>
              <a:t>non è necessario poiché il C# supporta variabili intere </a:t>
            </a:r>
            <a:r>
              <a:rPr lang="it-IT" err="1"/>
              <a:t>unsigned</a:t>
            </a:r>
            <a:endParaRPr lang="it-IT"/>
          </a:p>
          <a:p>
            <a:pPr lvl="2"/>
            <a:endParaRPr lang="it-IT"/>
          </a:p>
          <a:p>
            <a:pPr lvl="1"/>
            <a:r>
              <a:rPr lang="it-IT"/>
              <a:t>L’operatore C# corrispondente 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it-IT"/>
              <a:t>» di Java è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it-IT"/>
              <a:t>»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1105" t="27937" r="31751" b="13309"/>
          <a:stretch/>
        </p:blipFill>
        <p:spPr>
          <a:xfrm>
            <a:off x="6895322" y="702144"/>
            <a:ext cx="4665306" cy="5417384"/>
          </a:xfrm>
          <a:prstGeom prst="rect">
            <a:avLst/>
          </a:prstGeom>
        </p:spPr>
      </p:pic>
      <p:sp>
        <p:nvSpPr>
          <p:cNvPr id="18" name="Segnaposto data 1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it-IT"/>
              <a:t>Ogni array è un oggetto (</a:t>
            </a:r>
            <a:r>
              <a:rPr lang="it-IT" err="1"/>
              <a:t>reference</a:t>
            </a:r>
            <a:r>
              <a:rPr lang="it-IT"/>
              <a:t> </a:t>
            </a:r>
            <a:r>
              <a:rPr lang="it-IT" err="1"/>
              <a:t>type</a:t>
            </a:r>
            <a:r>
              <a:rPr lang="it-IT"/>
              <a:t>), con lunghezza fissa</a:t>
            </a:r>
          </a:p>
          <a:p>
            <a:pPr lvl="2"/>
            <a:r>
              <a:rPr lang="it-IT"/>
              <a:t>Sintassi simile al C/C++ per accedere ai valori, con controllo validità dell’indice a </a:t>
            </a:r>
            <a:r>
              <a:rPr lang="it-IT" err="1"/>
              <a:t>runtime</a:t>
            </a:r>
            <a:r>
              <a:rPr lang="it-IT"/>
              <a:t>.</a:t>
            </a:r>
          </a:p>
          <a:p>
            <a:pPr lvl="1"/>
            <a:r>
              <a:rPr lang="it-IT"/>
              <a:t>Stessa sintassi per allocare un array, con possibilità di specificare l’elenco dei valori (array </a:t>
            </a:r>
            <a:r>
              <a:rPr lang="it-IT" err="1"/>
              <a:t>initializer</a:t>
            </a:r>
            <a:r>
              <a:rPr lang="it-IT"/>
              <a:t>)</a:t>
            </a:r>
          </a:p>
          <a:p>
            <a:pPr lvl="2"/>
            <a:r>
              <a:rPr lang="it-IT"/>
              <a:t>se si specifica solo la dimensione, c’è un valore di default predefinito per tutti gli elementi (0, false, </a:t>
            </a:r>
            <a:r>
              <a:rPr lang="it-IT" err="1"/>
              <a:t>null</a:t>
            </a:r>
            <a:r>
              <a:rPr lang="it-IT"/>
              <a:t>).</a:t>
            </a:r>
          </a:p>
          <a:p>
            <a:pPr lvl="1"/>
            <a:r>
              <a:rPr lang="it-IT"/>
              <a:t>Si possono creare </a:t>
            </a:r>
            <a:r>
              <a:rPr lang="it-IT" err="1">
                <a:solidFill>
                  <a:srgbClr val="C00000"/>
                </a:solidFill>
              </a:rPr>
              <a:t>jagged</a:t>
            </a:r>
            <a:r>
              <a:rPr lang="it-IT">
                <a:solidFill>
                  <a:srgbClr val="C00000"/>
                </a:solidFill>
              </a:rPr>
              <a:t> array</a:t>
            </a:r>
            <a:r>
              <a:rPr lang="it-IT"/>
              <a:t> (ovvero, array di array)</a:t>
            </a:r>
          </a:p>
          <a:p>
            <a:pPr lvl="1"/>
            <a:r>
              <a:rPr lang="it-IT"/>
              <a:t>Classe contenente i metodi di utilità per gli array (es. </a:t>
            </a:r>
            <a:r>
              <a:rPr lang="it-IT" err="1"/>
              <a:t>sort</a:t>
            </a:r>
            <a:r>
              <a:rPr lang="it-IT"/>
              <a:t>, ricerca binaria, copia elementi, …)</a:t>
            </a:r>
          </a:p>
          <a:p>
            <a:pPr lvl="2"/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Array</a:t>
            </a:r>
            <a:r>
              <a:rPr lang="it-IT"/>
              <a:t> in C#,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it-IT"/>
              <a:t> in Java.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Array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C# supporta array multidimensionali, oltre agli array </a:t>
            </a:r>
            <a:r>
              <a:rPr lang="it-IT" err="1"/>
              <a:t>jagged</a:t>
            </a:r>
            <a:r>
              <a:rPr lang="it-IT"/>
              <a:t>, mediante la sintassi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[,]</a:t>
            </a:r>
          </a:p>
          <a:p>
            <a:pPr lvl="2"/>
            <a:r>
              <a:rPr lang="it-IT"/>
              <a:t>Es. </a:t>
            </a:r>
            <a:r>
              <a:rPr lang="it-IT" noProof="1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[,]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new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[5,8];</a:t>
            </a:r>
          </a:p>
          <a:p>
            <a:pPr lvl="2"/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/>
              <a:t>In C# qualsiasi classe può definire un «</a:t>
            </a:r>
            <a:r>
              <a:rPr lang="it-IT" err="1"/>
              <a:t>indexer</a:t>
            </a:r>
            <a:r>
              <a:rPr lang="it-IT"/>
              <a:t>» per utilizzare la stessa sintassi degli array per l’accesso a suoi </a:t>
            </a:r>
            <a:r>
              <a:rPr lang="it-IT" err="1"/>
              <a:t>element</a:t>
            </a:r>
            <a:endParaRPr lang="it-IT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1425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Array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78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 </a:t>
            </a:r>
            <a:r>
              <a:rPr lang="en-US" b="0">
                <a:solidFill>
                  <a:srgbClr val="6A3E3E"/>
                </a:solidFill>
              </a:rPr>
              <a:t>v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 { 5, 4, 3, 2, 1 };</a:t>
            </a:r>
          </a:p>
          <a:p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= 0;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&lt; </a:t>
            </a:r>
            <a:r>
              <a:rPr lang="nn-NO" b="0">
                <a:solidFill>
                  <a:srgbClr val="6A3E3E"/>
                </a:solidFill>
              </a:rPr>
              <a:t>v</a:t>
            </a:r>
            <a:r>
              <a:rPr lang="nn-NO" b="0"/>
              <a:t>.</a:t>
            </a:r>
            <a:r>
              <a:rPr lang="nn-NO" b="0">
                <a:solidFill>
                  <a:srgbClr val="0000C0"/>
                </a:solidFill>
              </a:rPr>
              <a:t>length</a:t>
            </a:r>
            <a:r>
              <a:rPr lang="nn-NO" b="0"/>
              <a:t>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++){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v</a:t>
            </a:r>
            <a:r>
              <a:rPr lang="it-IT" b="0" i="1"/>
              <a:t>[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]);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 err="1"/>
              <a:t>String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nomi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[5];</a:t>
            </a:r>
          </a:p>
          <a:p>
            <a:r>
              <a:rPr lang="it-IT" b="0">
                <a:solidFill>
                  <a:srgbClr val="6A3E3E"/>
                </a:solidFill>
              </a:rPr>
              <a:t>nomi</a:t>
            </a:r>
            <a:r>
              <a:rPr lang="it-IT" b="0"/>
              <a:t>[0] = </a:t>
            </a:r>
            <a:r>
              <a:rPr lang="it-IT" b="0">
                <a:solidFill>
                  <a:srgbClr val="2A00FF"/>
                </a:solidFill>
              </a:rPr>
              <a:t>"James </a:t>
            </a:r>
            <a:r>
              <a:rPr lang="it-IT" b="0" err="1">
                <a:solidFill>
                  <a:srgbClr val="2A00FF"/>
                </a:solidFill>
              </a:rPr>
              <a:t>Gosling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;</a:t>
            </a:r>
          </a:p>
          <a:p>
            <a:endParaRPr lang="it-IT" b="0"/>
          </a:p>
          <a:p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[][] </a:t>
            </a:r>
            <a:r>
              <a:rPr lang="en-US" b="0">
                <a:solidFill>
                  <a:srgbClr val="6A3E3E"/>
                </a:solidFill>
              </a:rPr>
              <a:t>mat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[][]{</a:t>
            </a:r>
          </a:p>
          <a:p>
            <a:r>
              <a:rPr lang="en-US" b="0">
                <a:solidFill>
                  <a:srgbClr val="7F0055"/>
                </a:solidFill>
              </a:rPr>
              <a:t>    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 {1,2,3},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[]{5,8,13}};</a:t>
            </a:r>
          </a:p>
          <a:p>
            <a:r>
              <a:rPr lang="it-IT" b="0" err="1">
                <a:solidFill>
                  <a:srgbClr val="6A3E3E"/>
                </a:solidFill>
              </a:rPr>
              <a:t>mat</a:t>
            </a:r>
            <a:r>
              <a:rPr lang="it-IT" b="0"/>
              <a:t>[1][0] = 4.2f;</a:t>
            </a:r>
          </a:p>
          <a:p>
            <a:endParaRPr lang="it-IT" b="0"/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rows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mat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length</a:t>
            </a:r>
            <a:r>
              <a:rPr lang="en-US" b="0"/>
              <a:t>; </a:t>
            </a:r>
            <a:r>
              <a:rPr lang="en-US" b="0">
                <a:solidFill>
                  <a:srgbClr val="3F7F5F"/>
                </a:solidFill>
              </a:rPr>
              <a:t>// 2 (</a:t>
            </a:r>
            <a:r>
              <a:rPr lang="en-US" b="0" err="1">
                <a:solidFill>
                  <a:srgbClr val="3F7F5F"/>
                </a:solidFill>
              </a:rPr>
              <a:t>numero</a:t>
            </a:r>
            <a:r>
              <a:rPr lang="en-US" b="0">
                <a:solidFill>
                  <a:srgbClr val="3F7F5F"/>
                </a:solidFill>
              </a:rPr>
              <a:t> </a:t>
            </a:r>
            <a:r>
              <a:rPr lang="en-US" b="0" err="1">
                <a:solidFill>
                  <a:srgbClr val="3F7F5F"/>
                </a:solidFill>
              </a:rPr>
              <a:t>righe</a:t>
            </a:r>
            <a:r>
              <a:rPr lang="en-US" b="0">
                <a:solidFill>
                  <a:srgbClr val="3F7F5F"/>
                </a:solidFill>
              </a:rPr>
              <a:t>)</a:t>
            </a:r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cols</a:t>
            </a:r>
            <a:r>
              <a:rPr lang="en-US" b="0"/>
              <a:t> = </a:t>
            </a:r>
            <a:r>
              <a:rPr lang="en-US" b="0">
                <a:solidFill>
                  <a:srgbClr val="6A3E3E"/>
                </a:solidFill>
              </a:rPr>
              <a:t>mat</a:t>
            </a:r>
            <a:r>
              <a:rPr lang="en-US" b="0"/>
              <a:t>[0].</a:t>
            </a:r>
            <a:r>
              <a:rPr lang="en-US" b="0">
                <a:solidFill>
                  <a:srgbClr val="0000C0"/>
                </a:solidFill>
              </a:rPr>
              <a:t>length</a:t>
            </a:r>
            <a:r>
              <a:rPr lang="en-US" b="0"/>
              <a:t>; </a:t>
            </a:r>
            <a:r>
              <a:rPr lang="en-US" b="0">
                <a:solidFill>
                  <a:srgbClr val="3F7F5F"/>
                </a:solidFill>
              </a:rPr>
              <a:t>// 3 (</a:t>
            </a:r>
            <a:r>
              <a:rPr lang="en-US" b="0" err="1">
                <a:solidFill>
                  <a:srgbClr val="3F7F5F"/>
                </a:solidFill>
              </a:rPr>
              <a:t>numero</a:t>
            </a:r>
            <a:r>
              <a:rPr lang="en-US" b="0">
                <a:solidFill>
                  <a:srgbClr val="3F7F5F"/>
                </a:solidFill>
              </a:rPr>
              <a:t> </a:t>
            </a:r>
            <a:r>
              <a:rPr lang="en-US" b="0" err="1">
                <a:solidFill>
                  <a:srgbClr val="3F7F5F"/>
                </a:solidFill>
              </a:rPr>
              <a:t>colonne</a:t>
            </a:r>
            <a:r>
              <a:rPr lang="en-US" b="0">
                <a:solidFill>
                  <a:srgbClr val="3F7F5F"/>
                </a:solidFill>
              </a:rPr>
              <a:t>)</a:t>
            </a:r>
          </a:p>
          <a:p>
            <a:endParaRPr lang="it-IT" b="0"/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[][] </a:t>
            </a:r>
            <a:r>
              <a:rPr lang="en-US" b="0">
                <a:solidFill>
                  <a:srgbClr val="6A3E3E"/>
                </a:solidFill>
              </a:rPr>
              <a:t>jagged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[][]{</a:t>
            </a:r>
          </a:p>
          <a:p>
            <a:r>
              <a:rPr lang="en-US" b="0">
                <a:solidFill>
                  <a:srgbClr val="7F0055"/>
                </a:solidFill>
              </a:rPr>
              <a:t>                     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[5],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[2],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[3]};</a:t>
            </a:r>
          </a:p>
          <a:p>
            <a:r>
              <a:rPr lang="it-IT" b="0" err="1">
                <a:solidFill>
                  <a:srgbClr val="6A3E3E"/>
                </a:solidFill>
              </a:rPr>
              <a:t>jagged</a:t>
            </a:r>
            <a:r>
              <a:rPr lang="it-IT" b="0"/>
              <a:t>[0][4] = 5;</a:t>
            </a:r>
          </a:p>
          <a:p>
            <a:endParaRPr lang="it-IT" b="0"/>
          </a:p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v2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v</a:t>
            </a:r>
            <a:r>
              <a:rPr lang="it-IT" b="0"/>
              <a:t>;  </a:t>
            </a:r>
            <a:r>
              <a:rPr lang="it-IT" b="0">
                <a:solidFill>
                  <a:srgbClr val="3F7F5F"/>
                </a:solidFill>
              </a:rPr>
              <a:t>// N.B. non crea una copia</a:t>
            </a:r>
          </a:p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v3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[])</a:t>
            </a:r>
            <a:r>
              <a:rPr lang="it-IT" b="0" err="1">
                <a:solidFill>
                  <a:srgbClr val="6A3E3E"/>
                </a:solidFill>
              </a:rPr>
              <a:t>v</a:t>
            </a:r>
            <a:r>
              <a:rPr lang="it-IT" b="0" err="1"/>
              <a:t>.clone</a:t>
            </a:r>
            <a:r>
              <a:rPr lang="it-IT" b="0"/>
              <a:t>(); </a:t>
            </a:r>
            <a:r>
              <a:rPr lang="it-IT" b="0">
                <a:solidFill>
                  <a:srgbClr val="3F7F5F"/>
                </a:solidFill>
              </a:rPr>
              <a:t>// Crea una copia</a:t>
            </a:r>
          </a:p>
          <a:p>
            <a:endParaRPr lang="it-IT" b="0"/>
          </a:p>
          <a:p>
            <a:r>
              <a:rPr lang="fr-FR" b="0" err="1"/>
              <a:t>Arrays.</a:t>
            </a:r>
            <a:r>
              <a:rPr lang="fr-FR" b="0" i="1" err="1"/>
              <a:t>sort</a:t>
            </a:r>
            <a:r>
              <a:rPr lang="fr-FR" b="0" i="1"/>
              <a:t>(</a:t>
            </a:r>
            <a:r>
              <a:rPr lang="fr-FR" b="0" i="1">
                <a:solidFill>
                  <a:srgbClr val="6A3E3E"/>
                </a:solidFill>
              </a:rPr>
              <a:t>v</a:t>
            </a:r>
            <a:r>
              <a:rPr lang="fr-FR" b="0" i="1"/>
              <a:t>); </a:t>
            </a:r>
            <a:r>
              <a:rPr lang="fr-FR" b="0" i="1">
                <a:solidFill>
                  <a:srgbClr val="3F7F5F"/>
                </a:solidFill>
              </a:rPr>
              <a:t>// 1, 2, 3, 4, 5</a:t>
            </a:r>
          </a:p>
          <a:p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 err="1"/>
              <a:t>Arrays.toString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v</a:t>
            </a:r>
            <a:r>
              <a:rPr lang="it-IT" b="0" i="1"/>
              <a:t>));</a:t>
            </a:r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j</a:t>
            </a:r>
            <a:r>
              <a:rPr lang="en-US" b="0"/>
              <a:t> = </a:t>
            </a:r>
            <a:r>
              <a:rPr lang="en-US" b="0" err="1"/>
              <a:t>Arrays.</a:t>
            </a:r>
            <a:r>
              <a:rPr lang="en-US" b="0" i="1" err="1"/>
              <a:t>binarySearch</a:t>
            </a:r>
            <a:r>
              <a:rPr lang="en-US" b="0" i="1"/>
              <a:t>(</a:t>
            </a:r>
            <a:r>
              <a:rPr lang="en-US" b="0" i="1">
                <a:solidFill>
                  <a:srgbClr val="6A3E3E"/>
                </a:solidFill>
              </a:rPr>
              <a:t>v</a:t>
            </a:r>
            <a:r>
              <a:rPr lang="en-US" b="0" i="1"/>
              <a:t>, 2);  </a:t>
            </a:r>
            <a:r>
              <a:rPr lang="en-US" b="0" i="1">
                <a:solidFill>
                  <a:srgbClr val="3F7F5F"/>
                </a:solidFill>
              </a:rPr>
              <a:t>// 1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78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{ 5, 4, 3, 2, 1 };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0; i &lt; v.Length;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.WriteLine(v[i]);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[] nomi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[5];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nomi[0]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"Anders Hejlsberg"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float</a:t>
            </a:r>
            <a:r>
              <a:rPr lang="it-IT" b="0" noProof="1">
                <a:ea typeface="Calibri"/>
              </a:rPr>
              <a:t>[,] mat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float</a:t>
            </a:r>
            <a:r>
              <a:rPr lang="it-IT" b="0" noProof="1">
                <a:ea typeface="Calibri"/>
              </a:rPr>
              <a:t>[,]{{1,2,3},{5,8,13}};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mat[1, 0] = 4.2f;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r = mat.Rank;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2 (numero di dimensioni)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tot = mat.Length;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6 (totale elementi)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rows = mat.GetLength(0);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2 (numero righe)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cols = mat.GetLength(1);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3 (numero colonne)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[][] jagged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[3][]{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                    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[5],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[2],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[3]};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jagged[0][4] = 5;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v2 = v;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N.B. non crea una copia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v3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[])v.Clone();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Crea una copia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.Sort(v);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1, 2, 3, 4, 5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"[{0}]"</a:t>
            </a:r>
            <a:r>
              <a:rPr lang="it-IT" b="0" noProof="1">
                <a:ea typeface="Calibri"/>
              </a:rPr>
              <a:t>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.Join(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","</a:t>
            </a:r>
            <a:r>
              <a:rPr lang="it-IT" b="0" noProof="1">
                <a:ea typeface="Calibri"/>
              </a:rPr>
              <a:t>, v));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j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.BinarySearch(v, 2);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.Reverse(v);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1, 2, 3, 4, 5</a:t>
            </a: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" y="1836646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20" y="1836646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64245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Variabili locali e array implicitamente tipizzati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379561" y="1269063"/>
            <a:ext cx="5992959" cy="4948202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it-IT"/>
              <a:t>Le variabili locali possono avere un tipo </a:t>
            </a:r>
            <a:r>
              <a:rPr lang="it-IT" i="1">
                <a:solidFill>
                  <a:schemeClr val="tx1"/>
                </a:solidFill>
              </a:rPr>
              <a:t>dedotto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i="1">
                <a:solidFill>
                  <a:schemeClr val="tx1"/>
                </a:solidFill>
              </a:rPr>
              <a:t>al momento dell’inizializzazione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/>
              <a:t>anziché un tipo esplicito (</a:t>
            </a:r>
            <a:r>
              <a:rPr lang="it-IT" err="1">
                <a:solidFill>
                  <a:srgbClr val="C00000"/>
                </a:solidFill>
              </a:rPr>
              <a:t>type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inference</a:t>
            </a:r>
            <a:r>
              <a:rPr lang="it-IT"/>
              <a:t>)</a:t>
            </a:r>
            <a:endParaRPr lang="en-US"/>
          </a:p>
          <a:p>
            <a:pPr marL="566420" lvl="2"/>
            <a:r>
              <a:rPr lang="it-IT"/>
              <a:t>Introdotta dalla versione 3.0 del linguaggio</a:t>
            </a:r>
          </a:p>
          <a:p>
            <a:pPr marL="566420" lvl="2"/>
            <a:endParaRPr lang="it-IT">
              <a:cs typeface="Calibri"/>
            </a:endParaRPr>
          </a:p>
          <a:p>
            <a:pPr marL="383540" lvl="1"/>
            <a:r>
              <a:rPr lang="it-IT"/>
              <a:t>Si utilizza la parola chiave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</a:p>
          <a:p>
            <a:pPr marL="566420" lvl="2"/>
            <a:r>
              <a:rPr lang="it-IT"/>
              <a:t>Si indica al compilatore di inferire il tipo della variabile dall'espressione sul lato destro dell'istruzione di inizializzazione</a:t>
            </a:r>
            <a:endParaRPr lang="it-IT">
              <a:cs typeface="Calibri"/>
            </a:endParaRPr>
          </a:p>
          <a:p>
            <a:pPr marL="566420" lvl="2"/>
            <a:r>
              <a:rPr lang="it-IT"/>
              <a:t>Nota: Il tipo è determinato a </a:t>
            </a:r>
            <a:r>
              <a:rPr lang="it-IT" b="1"/>
              <a:t>compile-time</a:t>
            </a:r>
            <a:r>
              <a:rPr lang="it-IT"/>
              <a:t>, non a run-time...</a:t>
            </a:r>
            <a:endParaRPr lang="it-IT">
              <a:cs typeface="Calibri"/>
            </a:endParaRPr>
          </a:p>
          <a:p>
            <a:pPr marL="566420" lvl="2"/>
            <a:endParaRPr lang="it-IT">
              <a:cs typeface="Calibri"/>
            </a:endParaRPr>
          </a:p>
          <a:p>
            <a:pPr marL="383540" lvl="1"/>
            <a:r>
              <a:rPr lang="it-IT"/>
              <a:t>Questo meccanismo consente al linguaggio di aderire meglio al principio DYR («</a:t>
            </a:r>
            <a:r>
              <a:rPr lang="it-IT" err="1"/>
              <a:t>Don't</a:t>
            </a:r>
            <a:r>
              <a:rPr lang="it-IT"/>
              <a:t> </a:t>
            </a:r>
            <a:r>
              <a:rPr lang="it-IT" err="1"/>
              <a:t>Repeat</a:t>
            </a:r>
            <a:r>
              <a:rPr lang="it-IT"/>
              <a:t> </a:t>
            </a:r>
            <a:r>
              <a:rPr lang="it-IT" err="1"/>
              <a:t>Yourself</a:t>
            </a:r>
            <a:r>
              <a:rPr lang="it-IT"/>
              <a:t>»)</a:t>
            </a:r>
            <a:endParaRPr lang="it-IT">
              <a:cs typeface="Calibri"/>
            </a:endParaRPr>
          </a:p>
          <a:p>
            <a:pPr marL="383540" lvl="1"/>
            <a:endParaRPr lang="it-IT">
              <a:cs typeface="Calibri"/>
            </a:endParaRPr>
          </a:p>
          <a:p>
            <a:pPr marL="383540" lvl="1"/>
            <a:r>
              <a:rPr lang="it-IT">
                <a:cs typeface="Calibri"/>
              </a:rPr>
              <a:t>N.B.: Java supporta la medesima funzionalità dalla versione 10</a:t>
            </a: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692211" y="1491744"/>
            <a:ext cx="4149859" cy="18158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123;</a:t>
            </a:r>
          </a:p>
          <a:p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string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"Hello world"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10.3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v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{1, 2, 3};</a:t>
            </a:r>
          </a:p>
          <a:p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6940954" y="4040115"/>
            <a:ext cx="3652371" cy="18158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123;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"Hello world"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10.3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r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v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{1, 2, 3};</a:t>
            </a:r>
          </a:p>
          <a:p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Uguale 2"/>
          <p:cNvSpPr/>
          <p:nvPr/>
        </p:nvSpPr>
        <p:spPr>
          <a:xfrm>
            <a:off x="8272232" y="3421929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9864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In generale sintassi identica o molto simile</a:t>
            </a:r>
          </a:p>
          <a:p>
            <a:pPr lvl="1"/>
            <a:r>
              <a:rPr lang="it-IT"/>
              <a:t>Controllo accesso: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/>
              <a:t>» e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/>
              <a:t>» hanno lo stesso significato («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/>
              <a:t>» no!, vedi sotto).</a:t>
            </a:r>
          </a:p>
          <a:p>
            <a:pPr lvl="1"/>
            <a:r>
              <a:rPr lang="it-IT"/>
              <a:t>Possibilità di definire campi e metodi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</a:t>
            </a:r>
          </a:p>
          <a:p>
            <a:pPr lvl="1"/>
            <a:r>
              <a:rPr lang="it-IT"/>
              <a:t>Possibilità di richiamare un costruttore da un altro costruttore (con sintassi leggermente diversa)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11550769" cy="2024242"/>
          </a:xfrm>
        </p:spPr>
        <p:txBody>
          <a:bodyPr>
            <a:normAutofit fontScale="85000" lnSpcReduction="20000"/>
          </a:bodyPr>
          <a:lstStyle/>
          <a:p>
            <a:pPr marL="383540" lvl="1"/>
            <a:r>
              <a:rPr lang="it-IT" sz="2100"/>
              <a:t>In C# esiste il modificatore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2100"/>
              <a:t>» che rende l’elemento accessibile solo all’interno dell’assembly in cui è definito</a:t>
            </a:r>
            <a:endParaRPr lang="en-US"/>
          </a:p>
          <a:p>
            <a:pPr marL="383540" lvl="1"/>
            <a:r>
              <a:rPr lang="it-IT" sz="2100"/>
              <a:t>In Java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2100"/>
              <a:t>» consente l’accesso sia da classi derivate che da quelle nello stesso package, in C# solo da classi derivate. </a:t>
            </a:r>
            <a:endParaRPr lang="it-IT" sz="2100">
              <a:cs typeface="Calibri"/>
            </a:endParaRPr>
          </a:p>
          <a:p>
            <a:pPr marL="566420" lvl="2"/>
            <a:r>
              <a:rPr lang="it-IT" sz="1500"/>
              <a:t>In C# esiste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15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1500"/>
              <a:t>», cioè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1500"/>
              <a:t>» dentro l’assembly,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1500"/>
              <a:t>» fuori da esso</a:t>
            </a:r>
            <a:r>
              <a:rPr lang="it-IT" sz="150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it-IT" sz="1500">
              <a:cs typeface="Calibri"/>
            </a:endParaRPr>
          </a:p>
          <a:p>
            <a:pPr marL="383540" lvl="1"/>
            <a:r>
              <a:rPr lang="it-IT"/>
              <a:t>La visibilità di default (se non si specifica un modificatore) in Java è «tutto il package».</a:t>
            </a:r>
            <a:endParaRPr lang="it-IT">
              <a:cs typeface="Calibri"/>
            </a:endParaRPr>
          </a:p>
          <a:p>
            <a:pPr marL="566420" lvl="2"/>
            <a:r>
              <a:rPr lang="it-IT" sz="1500"/>
              <a:t> </a:t>
            </a:r>
            <a:r>
              <a:rPr lang="it-IT" sz="1500" u="sng"/>
              <a:t>In C# invece l’accesso di default è «</a:t>
            </a:r>
            <a:r>
              <a:rPr lang="it-IT" sz="15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500" u="sng"/>
              <a:t>»</a:t>
            </a:r>
            <a:r>
              <a:rPr lang="it-IT" sz="1500"/>
              <a:t>.</a:t>
            </a:r>
            <a:endParaRPr lang="it-IT" sz="1500">
              <a:cs typeface="Calibri"/>
            </a:endParaRPr>
          </a:p>
          <a:p>
            <a:pPr marL="383540" lvl="1"/>
            <a:r>
              <a:rPr lang="it-IT" sz="2100"/>
              <a:t>Attenzione alla keyword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2100"/>
              <a:t>» applicata a una classe</a:t>
            </a:r>
            <a:endParaRPr lang="it-IT" sz="2100">
              <a:cs typeface="Calibri"/>
            </a:endParaRPr>
          </a:p>
          <a:p>
            <a:pPr marL="566420" lvl="2"/>
            <a:r>
              <a:rPr lang="it-IT"/>
              <a:t>in C# indica che una classe ha solo membri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00D3E-EECB-4034-97E3-0AF764F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.NET Development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3F4FE-136C-4067-90F0-68DA5D46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7DBFFA-FD80-4D27-9A74-3B4AB752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3D2B0C-30A8-4863-9A54-6016007F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CCE5BB-7B3E-4871-BE69-4F86A3B3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14" y="1230778"/>
            <a:ext cx="8963025" cy="48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2B669D-37CB-47B8-8B1C-9E4FA47C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33" y="5699014"/>
            <a:ext cx="1898430" cy="4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5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Counter</a:t>
            </a: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{   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Il campo è reso inaccessibile direttamente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E' il costruttore che inizializza i campi!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/>
              <a:t>(0); </a:t>
            </a:r>
            <a:r>
              <a:rPr lang="it-IT" b="0">
                <a:solidFill>
                  <a:srgbClr val="3F7F5F"/>
                </a:solidFill>
              </a:rPr>
              <a:t>// Riusa l’altro costruttore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Un costruttore con parametro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value</a:t>
            </a:r>
            <a:r>
              <a:rPr lang="it-IT" b="0"/>
              <a:t>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// Unico modo per osservare lo stato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getValue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Unico modo per modificare lo stato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inc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++;</a:t>
            </a:r>
          </a:p>
          <a:p>
            <a:pPr>
              <a:spcAft>
                <a:spcPts val="0"/>
              </a:spcAft>
            </a:pPr>
            <a:r>
              <a:rPr lang="it-IT" b="0"/>
              <a:t> } 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 err="1">
                <a:solidFill>
                  <a:srgbClr val="2B91AF"/>
                </a:solidFill>
              </a:rPr>
              <a:t>Counter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8000"/>
                </a:solidFill>
              </a:rPr>
              <a:t>  // Il campo è reso inaccessibile direttamente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private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value</a:t>
            </a:r>
            <a:r>
              <a:rPr lang="it-IT" b="0"/>
              <a:t>;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E' il costruttore che inizializza i campi!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 :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/>
              <a:t>(0) </a:t>
            </a:r>
            <a:r>
              <a:rPr lang="it-IT" b="0">
                <a:solidFill>
                  <a:srgbClr val="008000"/>
                </a:solidFill>
              </a:rPr>
              <a:t>// Riusa l’altro costruttore</a:t>
            </a:r>
            <a:endParaRPr lang="it-IT" b="0"/>
          </a:p>
          <a:p>
            <a:r>
              <a:rPr lang="it-IT" b="0"/>
              <a:t>  {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 costruttore con parametro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value</a:t>
            </a:r>
            <a:r>
              <a:rPr lang="it-IT" b="0"/>
              <a:t>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 = </a:t>
            </a:r>
            <a:r>
              <a:rPr lang="it-IT" b="0" err="1"/>
              <a:t>value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Unico modo per osservare lo stato </a:t>
            </a:r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N.B. in C# sarebbe più opportuna una </a:t>
            </a:r>
            <a:r>
              <a:rPr lang="it-IT" b="0" err="1">
                <a:solidFill>
                  <a:srgbClr val="008000"/>
                </a:solidFill>
              </a:rPr>
              <a:t>proprità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GetValue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Unico modo per modificare lo stato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Inc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++;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Astratte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1937055"/>
          </a:xfrm>
        </p:spPr>
        <p:txBody>
          <a:bodyPr anchor="ctr"/>
          <a:lstStyle/>
          <a:p>
            <a:pPr lvl="1"/>
            <a:r>
              <a:rPr lang="it-IT"/>
              <a:t>È possibile dichiarare una classe come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it-IT" sz="1800"/>
              <a:t>Classi astratte non possono essere istanziate (non si può creare un oggetto di tali classi)</a:t>
            </a:r>
          </a:p>
          <a:p>
            <a:pPr lvl="2"/>
            <a:r>
              <a:rPr lang="it-IT" sz="1800"/>
              <a:t>Sono tipicamente utilizzate per fornire funzionalità comuni a una serie di classi derivate</a:t>
            </a:r>
          </a:p>
          <a:p>
            <a:pPr lvl="2"/>
            <a:r>
              <a:rPr lang="it-IT" sz="1800"/>
              <a:t>Contengono tipicamente uno o più metodi </a:t>
            </a:r>
            <a:r>
              <a:rPr lang="it-IT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800"/>
              <a:t> (ovvero metodi virtuali senza implementazione)</a:t>
            </a:r>
          </a:p>
        </p:txBody>
      </p:sp>
      <p:sp>
        <p:nvSpPr>
          <p:cNvPr id="8" name="Rettangolo 7"/>
          <p:cNvSpPr/>
          <p:nvPr/>
        </p:nvSpPr>
        <p:spPr>
          <a:xfrm>
            <a:off x="3130066" y="3031466"/>
            <a:ext cx="5903109" cy="27515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FormaGeometricaPiana</a:t>
            </a: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CalcolaPerimetro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>
              <a:lnSpc>
                <a:spcPct val="90000"/>
              </a:lnSpc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FormaGeometricaPiana</a:t>
            </a: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CalcolaPerimetro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0960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Passaggio per valore: identico.</a:t>
            </a:r>
          </a:p>
          <a:p>
            <a:pPr lvl="1"/>
            <a:r>
              <a:rPr lang="it-IT"/>
              <a:t>Metodi con numero variabile di argomenti</a:t>
            </a:r>
          </a:p>
          <a:p>
            <a:pPr lvl="2"/>
            <a:r>
              <a:rPr lang="it-IT"/>
              <a:t>visti come un parametro di tipo array all’interno del metodo</a:t>
            </a:r>
          </a:p>
          <a:p>
            <a:pPr lvl="2"/>
            <a:r>
              <a:rPr lang="it-IT"/>
              <a:t>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m(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 in Java è equivalente a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m(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 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Passaggio dei parametri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C#: supporta anche il passaggio esplicito per riferimento (mediante le parole chiave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it-IT"/>
              <a:t>» oppure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it-IT"/>
              <a:t>»)</a:t>
            </a:r>
          </a:p>
          <a:p>
            <a:pPr lvl="2"/>
            <a:r>
              <a:rPr lang="it-IT"/>
              <a:t>I parametri contrassegnati con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it-IT"/>
              <a:t>» devono essere assegnati obbligatoriamente prima del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 del metodo.</a:t>
            </a:r>
          </a:p>
          <a:p>
            <a:pPr lvl="1"/>
            <a:r>
              <a:rPr lang="it-IT"/>
              <a:t>Il C# consente di definire parametri opzionali (con un valore di default) e di identificare esplicitamente gli argomenti per nome al momento della chiamata.</a:t>
            </a:r>
          </a:p>
          <a:p>
            <a:pPr lvl="1"/>
            <a:r>
              <a:rPr lang="it-IT"/>
              <a:t>In Java è possibile dichiarare un parametro come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/>
              <a:t>», per indicare che il suo valore non sarà modificato dal metodo: non è prevista una cosa analoga in C#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Passaggio dei parametri – Alcuni Esempi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429799" y="1124365"/>
            <a:ext cx="4953964" cy="497634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partial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M1(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n)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n++;</a:t>
            </a:r>
          </a:p>
          <a:p>
            <a:r>
              <a:rPr lang="pt-BR" b="0">
                <a:solidFill>
                  <a:srgbClr val="2B91AF"/>
                </a:solidFill>
              </a:rPr>
              <a:t>    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"N inside m1 = "</a:t>
            </a:r>
            <a:r>
              <a:rPr lang="pt-BR" b="0"/>
              <a:t> + n);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M2(</a:t>
            </a:r>
            <a:r>
              <a:rPr lang="en-US" b="0">
                <a:solidFill>
                  <a:srgbClr val="0000FF"/>
                </a:solidFill>
              </a:rPr>
              <a:t>ref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n)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n++;</a:t>
            </a:r>
          </a:p>
          <a:p>
            <a:r>
              <a:rPr lang="pt-BR" b="0"/>
              <a:t>    </a:t>
            </a:r>
            <a:r>
              <a:rPr lang="pt-BR" b="0">
                <a:solidFill>
                  <a:srgbClr val="2B91AF"/>
                </a:solidFill>
              </a:rPr>
              <a:t>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"N inside m2 = "</a:t>
            </a:r>
            <a:r>
              <a:rPr lang="pt-BR" b="0"/>
              <a:t> + n);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M3(</a:t>
            </a:r>
            <a:r>
              <a:rPr lang="en-US" b="0">
                <a:solidFill>
                  <a:srgbClr val="0000FF"/>
                </a:solidFill>
              </a:rPr>
              <a:t>out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a)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a = 10;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"P inside M3 = "</a:t>
            </a:r>
            <a:r>
              <a:rPr lang="it-IT" b="0"/>
              <a:t> + a);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M4(</a:t>
            </a:r>
            <a:r>
              <a:rPr lang="en-US" b="0" err="1">
                <a:solidFill>
                  <a:srgbClr val="0000FF"/>
                </a:solidFill>
              </a:rPr>
              <a:t>params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[] v)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Sum(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x,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y = 0)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 x + y;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</a:p>
          <a:p>
            <a:endParaRPr lang="it-IT" b="0"/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4788545" y="1385621"/>
            <a:ext cx="5045920" cy="418011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partial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Main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n = 0;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M1()"</a:t>
            </a:r>
            <a:r>
              <a:rPr lang="it-IT" b="0"/>
              <a:t>);</a:t>
            </a:r>
          </a:p>
          <a:p>
            <a:r>
              <a:rPr lang="it-IT" b="0"/>
              <a:t>    M1(n);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M2()"</a:t>
            </a:r>
            <a:r>
              <a:rPr lang="it-IT" b="0"/>
              <a:t>);</a:t>
            </a:r>
          </a:p>
          <a:p>
            <a:r>
              <a:rPr lang="it-IT" b="0"/>
              <a:t>    M2(</a:t>
            </a:r>
            <a:r>
              <a:rPr lang="it-IT" b="0" err="1">
                <a:solidFill>
                  <a:srgbClr val="0000FF"/>
                </a:solidFill>
              </a:rPr>
              <a:t>ref</a:t>
            </a:r>
            <a:r>
              <a:rPr lang="it-IT" b="0"/>
              <a:t> n);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p;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M3()"</a:t>
            </a:r>
            <a:r>
              <a:rPr lang="it-IT" b="0"/>
              <a:t>);</a:t>
            </a:r>
          </a:p>
          <a:p>
            <a:r>
              <a:rPr lang="it-IT" b="0"/>
              <a:t>    M3(</a:t>
            </a:r>
            <a:r>
              <a:rPr lang="it-IT" b="0">
                <a:solidFill>
                  <a:srgbClr val="0000FF"/>
                </a:solidFill>
              </a:rPr>
              <a:t>out</a:t>
            </a:r>
            <a:r>
              <a:rPr lang="it-IT" b="0"/>
              <a:t> p);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"P inside </a:t>
            </a:r>
            <a:r>
              <a:rPr lang="it-IT" b="0" err="1">
                <a:solidFill>
                  <a:srgbClr val="A31515"/>
                </a:solidFill>
              </a:rPr>
              <a:t>Main</a:t>
            </a:r>
            <a:r>
              <a:rPr lang="it-IT" b="0">
                <a:solidFill>
                  <a:srgbClr val="A31515"/>
                </a:solidFill>
              </a:rPr>
              <a:t>() = "</a:t>
            </a:r>
            <a:r>
              <a:rPr lang="it-IT" b="0"/>
              <a:t> + p);</a:t>
            </a:r>
          </a:p>
          <a:p>
            <a:endParaRPr lang="it-IT" b="0"/>
          </a:p>
          <a:p>
            <a:r>
              <a:rPr lang="it-IT" b="0"/>
              <a:t>    M4(1, 2, 3);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s1 = Sum(1, 2);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s2 = Sum(5);</a:t>
            </a:r>
          </a:p>
          <a:p>
            <a:r>
              <a:rPr lang="it-IT" b="0"/>
              <a:t>  }</a:t>
            </a:r>
          </a:p>
          <a:p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r="75554" b="62187"/>
          <a:stretch/>
        </p:blipFill>
        <p:spPr>
          <a:xfrm>
            <a:off x="9421535" y="3799254"/>
            <a:ext cx="2568302" cy="2301454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531781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Stessa sintassi:</a:t>
            </a:r>
          </a:p>
          <a:p>
            <a:pPr lvl="2"/>
            <a:r>
              <a:rPr lang="it-IT"/>
              <a:t>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it-IT"/>
              <a:t>»…«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it-IT"/>
              <a:t>»…«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it-IT"/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it-IT"/>
              <a:t>»</a:t>
            </a:r>
          </a:p>
          <a:p>
            <a:pPr lvl="1"/>
            <a:endParaRPr lang="it-IT"/>
          </a:p>
          <a:p>
            <a:pPr lvl="1"/>
            <a:r>
              <a:rPr lang="it-IT"/>
              <a:t>Gerarchia di ereditarietà delle eccezioni: derivano tutte da una classe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System.Exception</a:t>
            </a:r>
            <a:r>
              <a:rPr lang="it-IT"/>
              <a:t>»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Eccezioni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pPr lvl="1"/>
            <a:r>
              <a:rPr lang="it-IT"/>
              <a:t>In C# non sono previste le «</a:t>
            </a:r>
            <a:r>
              <a:rPr lang="it-IT" err="1"/>
              <a:t>checked</a:t>
            </a:r>
            <a:r>
              <a:rPr lang="it-IT"/>
              <a:t> </a:t>
            </a:r>
            <a:r>
              <a:rPr lang="it-IT" err="1"/>
              <a:t>exceptions</a:t>
            </a:r>
            <a:r>
              <a:rPr lang="it-IT"/>
              <a:t>»</a:t>
            </a:r>
          </a:p>
          <a:p>
            <a:pPr lvl="2"/>
            <a:r>
              <a:rPr lang="it-IT"/>
              <a:t>non vi è quindi un analogo della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it-IT"/>
              <a:t>»</a:t>
            </a:r>
          </a:p>
          <a:p>
            <a:pPr lvl="2"/>
            <a:endParaRPr lang="it-IT"/>
          </a:p>
          <a:p>
            <a:pPr lvl="1"/>
            <a:r>
              <a:rPr lang="it-IT"/>
              <a:t>In C# non sono ammesse istruzione di control-</a:t>
            </a:r>
            <a:r>
              <a:rPr lang="it-IT" err="1"/>
              <a:t>passing</a:t>
            </a:r>
            <a:r>
              <a:rPr lang="it-IT"/>
              <a:t> nel blocco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it-IT"/>
              <a:t> (es.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it-IT"/>
              <a:t> o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).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7323097" y="1428107"/>
            <a:ext cx="4301965" cy="31252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try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en-US" b="0">
                <a:solidFill>
                  <a:srgbClr val="000000"/>
                </a:solidFill>
              </a:rPr>
              <a:t>    </a:t>
            </a:r>
            <a:r>
              <a:rPr lang="en-US" b="0">
                <a:solidFill>
                  <a:srgbClr val="008000"/>
                </a:solidFill>
              </a:rPr>
              <a:t>//Statements which may throw an exception</a:t>
            </a:r>
          </a:p>
          <a:p>
            <a:r>
              <a:rPr lang="it-IT" b="0"/>
              <a:t>    </a:t>
            </a:r>
            <a:r>
              <a:rPr lang="it-IT" b="0" err="1"/>
              <a:t>throw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/>
              <a:t>new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2B91AF"/>
                </a:solidFill>
              </a:rPr>
              <a:t>Exception</a:t>
            </a:r>
            <a:r>
              <a:rPr lang="it-IT" b="0">
                <a:solidFill>
                  <a:srgbClr val="000000"/>
                </a:solidFill>
              </a:rPr>
              <a:t>();</a:t>
            </a:r>
            <a:endParaRPr lang="en-US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r>
              <a:rPr lang="it-IT" b="0"/>
              <a:t>catch</a:t>
            </a:r>
            <a:r>
              <a:rPr lang="it-IT" b="0">
                <a:solidFill>
                  <a:srgbClr val="000000"/>
                </a:solidFill>
              </a:rPr>
              <a:t> (</a:t>
            </a:r>
            <a:r>
              <a:rPr lang="it-IT" b="0" err="1">
                <a:solidFill>
                  <a:srgbClr val="2B91AF"/>
                </a:solidFill>
              </a:rPr>
              <a:t>Exception</a:t>
            </a:r>
            <a:r>
              <a:rPr lang="it-IT" b="0">
                <a:solidFill>
                  <a:srgbClr val="000000"/>
                </a:solidFill>
              </a:rPr>
              <a:t> e)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>
                <a:solidFill>
                  <a:srgbClr val="008000"/>
                </a:solidFill>
              </a:rPr>
              <a:t>//</a:t>
            </a:r>
            <a:r>
              <a:rPr lang="it-IT" b="0" err="1">
                <a:solidFill>
                  <a:srgbClr val="008000"/>
                </a:solidFill>
              </a:rPr>
              <a:t>Exception</a:t>
            </a:r>
            <a:r>
              <a:rPr lang="it-IT" b="0">
                <a:solidFill>
                  <a:srgbClr val="008000"/>
                </a:solidFill>
              </a:rPr>
              <a:t> </a:t>
            </a:r>
            <a:r>
              <a:rPr lang="it-IT" b="0" err="1">
                <a:solidFill>
                  <a:srgbClr val="008000"/>
                </a:solidFill>
              </a:rPr>
              <a:t>handling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r>
              <a:rPr lang="it-IT" b="0" err="1"/>
              <a:t>finally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>
                <a:solidFill>
                  <a:srgbClr val="008000"/>
                </a:solidFill>
              </a:rPr>
              <a:t>//</a:t>
            </a:r>
            <a:r>
              <a:rPr lang="it-IT" b="0" err="1">
                <a:solidFill>
                  <a:srgbClr val="008000"/>
                </a:solidFill>
              </a:rPr>
              <a:t>Clean</a:t>
            </a:r>
            <a:r>
              <a:rPr lang="it-IT" b="0">
                <a:solidFill>
                  <a:srgbClr val="008000"/>
                </a:solidFill>
              </a:rPr>
              <a:t>-up code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195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Eccezioni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DeviceIsOverException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</a:t>
            </a:r>
            <a:r>
              <a:rPr lang="it-IT" b="0" err="1"/>
              <a:t>Exception</a:t>
            </a:r>
            <a:r>
              <a:rPr lang="it-IT" b="0"/>
              <a:t>{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...</a:t>
            </a:r>
            <a:r>
              <a:rPr lang="it-IT" b="0" err="1">
                <a:solidFill>
                  <a:srgbClr val="3F7F5F"/>
                </a:solidFill>
              </a:rPr>
              <a:t>AbstractDevice</a:t>
            </a:r>
            <a:r>
              <a:rPr lang="it-IT" b="0">
                <a:solidFill>
                  <a:srgbClr val="3F7F5F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on()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DeviceIsOverException</a:t>
            </a:r>
            <a:r>
              <a:rPr lang="en-US" b="0"/>
              <a:t>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(!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.on</a:t>
            </a:r>
            <a:r>
              <a:rPr lang="it-IT" b="0"/>
              <a:t>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throw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DeviceIsOverException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/>
              <a:t>);        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...</a:t>
            </a:r>
            <a:r>
              <a:rPr lang="it-IT" b="0" err="1">
                <a:solidFill>
                  <a:srgbClr val="3F7F5F"/>
                </a:solidFill>
              </a:rPr>
              <a:t>DeviceRow</a:t>
            </a:r>
            <a:r>
              <a:rPr lang="it-IT" b="0">
                <a:solidFill>
                  <a:srgbClr val="3F7F5F"/>
                </a:solidFill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</a:t>
            </a:r>
            <a:r>
              <a:rPr lang="en-US" b="0" err="1"/>
              <a:t>allOn</a:t>
            </a:r>
            <a:r>
              <a:rPr lang="en-US" b="0"/>
              <a:t>()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DeviceIsOverException</a:t>
            </a:r>
            <a:r>
              <a:rPr lang="en-US" b="0"/>
              <a:t>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for</a:t>
            </a:r>
            <a:r>
              <a:rPr lang="it-IT" b="0"/>
              <a:t> (Device d :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.list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try</a:t>
            </a: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/>
              <a:t>d.on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} </a:t>
            </a:r>
            <a:r>
              <a:rPr lang="it-IT" b="0">
                <a:solidFill>
                  <a:srgbClr val="7F0055"/>
                </a:solidFill>
              </a:rPr>
              <a:t>catch</a:t>
            </a:r>
            <a:r>
              <a:rPr lang="it-IT" b="0"/>
              <a:t> (</a:t>
            </a:r>
            <a:r>
              <a:rPr lang="it-IT" b="0" err="1"/>
              <a:t>DeviceIsOverException</a:t>
            </a:r>
            <a:r>
              <a:rPr lang="it-IT" b="0"/>
              <a:t> de)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     // do some </a:t>
            </a:r>
            <a:r>
              <a:rPr lang="it-IT" b="0" err="1">
                <a:solidFill>
                  <a:srgbClr val="3F7F5F"/>
                </a:solidFill>
              </a:rPr>
              <a:t>stuff</a:t>
            </a:r>
            <a:r>
              <a:rPr lang="it-IT" b="0">
                <a:solidFill>
                  <a:srgbClr val="3F7F5F"/>
                </a:solidFill>
              </a:rPr>
              <a:t>!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Exception</a:t>
            </a:r>
            <a:r>
              <a:rPr lang="it-IT" b="0" noProof="1">
                <a:ea typeface="Calibri"/>
              </a:rPr>
              <a:t> {}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ea typeface="Calibri"/>
              </a:rPr>
              <a:t>...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...AbstractDevice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on()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 if</a:t>
            </a:r>
            <a:r>
              <a:rPr lang="it-IT" b="0" noProof="1">
                <a:ea typeface="Calibri"/>
              </a:rPr>
              <a:t> (!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.on)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throw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solidFill>
                  <a:schemeClr val="tx1"/>
                </a:solidFill>
                <a:ea typeface="Calibri"/>
              </a:rPr>
              <a:t>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...DeviceRow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allOn()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r>
              <a:rPr lang="it-IT" b="0" noProof="1">
                <a:ea typeface="Calibri"/>
              </a:rPr>
              <a:t> d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.list)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try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d.on();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catch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ea typeface="Calibri"/>
              </a:rPr>
              <a:t> de)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r>
              <a:rPr lang="it-IT" b="0">
                <a:ea typeface="Calibri"/>
              </a:rPr>
              <a:t>       </a:t>
            </a:r>
            <a:r>
              <a:rPr lang="it-IT" b="0">
                <a:solidFill>
                  <a:srgbClr val="008000"/>
                </a:solidFill>
                <a:ea typeface="Calibri"/>
              </a:rPr>
              <a:t>// do some </a:t>
            </a:r>
            <a:r>
              <a:rPr lang="it-IT" b="0" err="1">
                <a:solidFill>
                  <a:srgbClr val="008000"/>
                </a:solidFill>
                <a:ea typeface="Calibri"/>
              </a:rPr>
              <a:t>stuff</a:t>
            </a:r>
            <a:r>
              <a:rPr lang="it-IT" b="0">
                <a:solidFill>
                  <a:srgbClr val="008000"/>
                </a:solidFill>
                <a:ea typeface="Calibri"/>
              </a:rPr>
              <a:t>!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ea typeface="Calibri"/>
              </a:rPr>
              <a:t>    </a:t>
            </a: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100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727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Sia Java che C# consentono di annotare il codice con metadati per estendere le funzionalità del linguaggio di programmazione e le potenzialità delle applicazioni a </a:t>
            </a:r>
            <a:r>
              <a:rPr lang="it-IT" err="1"/>
              <a:t>runtime</a:t>
            </a:r>
            <a:endParaRPr lang="it-IT"/>
          </a:p>
          <a:p>
            <a:pPr lvl="2"/>
            <a:r>
              <a:rPr lang="it-IT"/>
              <a:t>in C# si utilizzano gli «attributi», in Java le «annotazioni».</a:t>
            </a:r>
          </a:p>
          <a:p>
            <a:pPr lvl="1"/>
            <a:r>
              <a:rPr lang="it-IT"/>
              <a:t>In entrambi i casi alcuni tipi di annotazioni sono già disponibili ed è possibile definire nuovi tipi di annotazioni</a:t>
            </a:r>
          </a:p>
          <a:p>
            <a:pPr lvl="1"/>
            <a:r>
              <a:rPr lang="it-IT"/>
              <a:t>Un esempio fra i molteplici impieghi di tali metadati</a:t>
            </a:r>
          </a:p>
          <a:p>
            <a:pPr lvl="2"/>
            <a:r>
              <a:rPr lang="it-IT"/>
              <a:t>in entrambi i linguaggi sono utilizzati per annotare le classi e i metodi di test nei più diffusi </a:t>
            </a:r>
            <a:r>
              <a:rPr lang="it-IT" err="1"/>
              <a:t>framework</a:t>
            </a:r>
            <a:r>
              <a:rPr lang="it-IT"/>
              <a:t> di «</a:t>
            </a:r>
            <a:r>
              <a:rPr lang="it-IT" err="1"/>
              <a:t>unit</a:t>
            </a:r>
            <a:r>
              <a:rPr lang="it-IT"/>
              <a:t> </a:t>
            </a:r>
            <a:r>
              <a:rPr lang="it-IT" err="1"/>
              <a:t>testing</a:t>
            </a:r>
            <a:r>
              <a:rPr lang="it-IT"/>
              <a:t>»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Metadati/annotazioni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 dirty="0"/>
              <a:t>La sintassi è differente: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[Attribute]</a:t>
            </a:r>
            <a:r>
              <a:rPr lang="it-IT" dirty="0"/>
              <a:t>in C# e 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@Annotation</a:t>
            </a:r>
            <a:r>
              <a:rPr lang="it-IT" dirty="0"/>
              <a:t> in Java)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Il C# supporta anche alcune direttive per il compilatore che si possono inserire nel codice sorgente in modo simile al C/C++ (es.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  <a:r>
              <a:rPr lang="it-IT" dirty="0"/>
              <a:t>,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#region…#endregion</a:t>
            </a:r>
            <a:r>
              <a:rPr lang="it-IT" dirty="0"/>
              <a:t>, …)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Metadati/annotazioni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A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protected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m(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x</a:t>
            </a:r>
            <a:r>
              <a:rPr lang="it-IT" b="0"/>
              <a:t>){}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B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A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Override</a:t>
            </a:r>
            <a:endParaRPr lang="it-IT" b="0">
              <a:solidFill>
                <a:srgbClr val="646464"/>
              </a:solidFill>
            </a:endParaRP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protected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m(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x</a:t>
            </a:r>
            <a:r>
              <a:rPr lang="it-IT" b="0"/>
              <a:t>){}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Override</a:t>
            </a:r>
            <a:endParaRPr lang="it-IT" b="0">
              <a:solidFill>
                <a:srgbClr val="646464"/>
              </a:solidFill>
            </a:endParaRP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protected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m(string </a:t>
            </a:r>
            <a:r>
              <a:rPr lang="en-US" b="0">
                <a:solidFill>
                  <a:srgbClr val="6A3E3E"/>
                </a:solidFill>
              </a:rPr>
              <a:t>x</a:t>
            </a:r>
            <a:r>
              <a:rPr lang="en-US" b="0"/>
              <a:t>){} </a:t>
            </a:r>
            <a:r>
              <a:rPr lang="en-US" b="0">
                <a:solidFill>
                  <a:srgbClr val="3F7F5F"/>
                </a:solidFill>
              </a:rPr>
              <a:t>// comp. error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Deprecated</a:t>
            </a:r>
            <a:r>
              <a:rPr lang="it-IT" b="0"/>
              <a:t>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old() { }  </a:t>
            </a:r>
            <a:r>
              <a:rPr lang="en-US" b="0">
                <a:solidFill>
                  <a:srgbClr val="3F7F5F"/>
                </a:solidFill>
              </a:rPr>
              <a:t>// comp. warning se </a:t>
            </a:r>
            <a:r>
              <a:rPr lang="en-US" b="0" err="1">
                <a:solidFill>
                  <a:srgbClr val="3F7F5F"/>
                </a:solidFill>
              </a:rPr>
              <a:t>usato</a:t>
            </a:r>
            <a:endParaRPr lang="en-US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deprec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B().</a:t>
            </a:r>
            <a:r>
              <a:rPr lang="en-US" b="0" strike="sngStrike"/>
              <a:t>old</a:t>
            </a:r>
            <a:r>
              <a:rPr lang="en-US" b="0"/>
              <a:t>(); </a:t>
            </a:r>
            <a:r>
              <a:rPr lang="en-US" b="0">
                <a:solidFill>
                  <a:srgbClr val="3F7F5F"/>
                </a:solidFill>
              </a:rPr>
              <a:t>// genera </a:t>
            </a:r>
            <a:r>
              <a:rPr lang="en-US" b="0" err="1">
                <a:solidFill>
                  <a:srgbClr val="3F7F5F"/>
                </a:solidFill>
              </a:rPr>
              <a:t>il</a:t>
            </a:r>
            <a:r>
              <a:rPr lang="en-US" b="0">
                <a:solidFill>
                  <a:srgbClr val="3F7F5F"/>
                </a:solidFill>
              </a:rPr>
              <a:t> warning        </a:t>
            </a:r>
          </a:p>
          <a:p>
            <a:pPr>
              <a:spcAft>
                <a:spcPts val="0"/>
              </a:spcAft>
            </a:pPr>
            <a:r>
              <a:rPr lang="it-IT" b="0"/>
              <a:t>}     </a:t>
            </a:r>
          </a:p>
          <a:p>
            <a:pPr>
              <a:spcAft>
                <a:spcPts val="0"/>
              </a:spcAft>
            </a:pPr>
            <a:r>
              <a:rPr lang="it-IT" b="0"/>
              <a:t>    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/>
              <a:t>SuppressWarnings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deprecation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)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noDeprec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B().</a:t>
            </a:r>
            <a:r>
              <a:rPr lang="en-US" b="0" strike="sngStrike"/>
              <a:t>old</a:t>
            </a:r>
            <a:r>
              <a:rPr lang="en-US" b="0"/>
              <a:t>(); </a:t>
            </a:r>
            <a:r>
              <a:rPr lang="en-US" b="0">
                <a:solidFill>
                  <a:srgbClr val="3F7F5F"/>
                </a:solidFill>
              </a:rPr>
              <a:t>// non genera </a:t>
            </a:r>
            <a:r>
              <a:rPr lang="en-US" b="0" err="1">
                <a:solidFill>
                  <a:srgbClr val="3F7F5F"/>
                </a:solidFill>
              </a:rPr>
              <a:t>il</a:t>
            </a:r>
            <a:r>
              <a:rPr lang="en-US" b="0">
                <a:solidFill>
                  <a:srgbClr val="3F7F5F"/>
                </a:solidFill>
              </a:rPr>
              <a:t> warning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virtual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x) {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override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N.B. in C# è una keyword obbligatoria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x) {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override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x) { }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comp. error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[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Obsolete</a:t>
            </a:r>
            <a:r>
              <a:rPr lang="it-IT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Old() { }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comp. warning se usato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deprec()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().</a:t>
            </a:r>
            <a:r>
              <a:rPr lang="it-IT" b="0" strike="sngStrike" noProof="1">
                <a:ea typeface="Calibri"/>
              </a:rPr>
              <a:t>Old</a:t>
            </a:r>
            <a:r>
              <a:rPr lang="it-IT" b="0" noProof="1">
                <a:ea typeface="Calibri"/>
              </a:rPr>
              <a:t>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genera il warning        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#pragma</a:t>
            </a:r>
            <a:r>
              <a:rPr lang="it-IT" b="0" noProof="1">
                <a:ea typeface="Calibri"/>
              </a:rPr>
              <a:t> warning disable 0612, 0618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noDeprec()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().</a:t>
            </a:r>
            <a:r>
              <a:rPr lang="it-IT" b="0" strike="sngStrike" noProof="1">
                <a:ea typeface="Calibri"/>
              </a:rPr>
              <a:t>Old</a:t>
            </a:r>
            <a:r>
              <a:rPr lang="it-IT" b="0" noProof="1">
                <a:ea typeface="Calibri"/>
              </a:rPr>
              <a:t>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non genera il warning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#pragma</a:t>
            </a:r>
            <a:r>
              <a:rPr lang="it-IT" b="0" noProof="1">
                <a:ea typeface="Calibri"/>
              </a:rPr>
              <a:t> warning restore 0612, 0618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/>
              <a:t>Sia Java che C# forniscono un meccanismo per estrarre commenti appositamente formattati dal codice sorgente e inserirli in automatico in un documento separato.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Questi commenti sono tipicamente utilizzati per generare la documentazione del codice sorgente</a:t>
            </a:r>
          </a:p>
          <a:p>
            <a:pPr lvl="2"/>
            <a:r>
              <a:rPr lang="it-IT" dirty="0"/>
              <a:t>API Reference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Generazione di documentazione dai commenti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it-IT" dirty="0"/>
              <a:t>In Java i commenti di documentazione sono delimitati da </a:t>
            </a:r>
            <a:r>
              <a:rPr lang="it-IT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it-IT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lvl="2"/>
            <a:r>
              <a:rPr lang="it-IT" dirty="0"/>
              <a:t>il contenuto è in formato HTML con speciali tag (@param, @return, …).</a:t>
            </a:r>
          </a:p>
          <a:p>
            <a:pPr lvl="2"/>
            <a:r>
              <a:rPr lang="it-IT" dirty="0"/>
              <a:t>Il tool «</a:t>
            </a:r>
            <a:r>
              <a:rPr lang="it-IT" b="1" dirty="0" err="1"/>
              <a:t>javadoc</a:t>
            </a:r>
            <a:r>
              <a:rPr lang="it-IT" dirty="0"/>
              <a:t>» produce una documentazione HTML a partire da tali commenti.</a:t>
            </a:r>
          </a:p>
          <a:p>
            <a:pPr lvl="1"/>
            <a:r>
              <a:rPr lang="it-IT" dirty="0"/>
              <a:t>In C# sono espressi con </a:t>
            </a:r>
            <a:r>
              <a:rPr lang="it-IT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///</a:t>
            </a:r>
            <a:r>
              <a:rPr lang="it-IT" dirty="0"/>
              <a:t> su ogni riga (caso più comune) o delimitati da </a:t>
            </a:r>
            <a:r>
              <a:rPr lang="it-IT" sz="2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it-IT" sz="2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it-IT" sz="2100" dirty="0"/>
              <a:t> (come in Java)</a:t>
            </a:r>
          </a:p>
          <a:p>
            <a:pPr lvl="2"/>
            <a:r>
              <a:rPr lang="it-IT" dirty="0"/>
              <a:t>il contenuto è in formato XML con appositi tag predefiniti (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dirty="0"/>
              <a:t>,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dirty="0"/>
              <a:t>, …).</a:t>
            </a:r>
          </a:p>
          <a:p>
            <a:pPr lvl="2"/>
            <a:r>
              <a:rPr lang="it-IT" dirty="0"/>
              <a:t>Il compilatore C# produce un documento XML a partire da tali commenti, che può poi essere utilizzato dallo stesso ambiente di sviluppo</a:t>
            </a:r>
            <a:br>
              <a:rPr lang="it-IT" dirty="0"/>
            </a:br>
            <a:r>
              <a:rPr lang="it-IT" dirty="0"/>
              <a:t>(es. per visualizzare </a:t>
            </a:r>
            <a:r>
              <a:rPr lang="it-IT" dirty="0" err="1"/>
              <a:t>tooltip</a:t>
            </a:r>
            <a:r>
              <a:rPr lang="it-IT" dirty="0"/>
              <a:t> nell’editor dei sorgenti con la descrizione di classi e metodi), o da appositi tool per produrre documentazione.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Generazione di documentazione dai commenti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/**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Class </a:t>
            </a:r>
            <a:r>
              <a:rPr lang="it-IT" sz="1100" b="0" err="1">
                <a:solidFill>
                  <a:srgbClr val="3F5FBF"/>
                </a:solidFill>
              </a:rPr>
              <a:t>level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summary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documentation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Longer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7F0055"/>
                </a:solidFill>
              </a:rPr>
              <a:t>class</a:t>
            </a:r>
            <a:r>
              <a:rPr lang="it-IT" sz="1100" b="0"/>
              <a:t> </a:t>
            </a:r>
            <a:r>
              <a:rPr lang="it-IT" sz="1100" b="0" err="1"/>
              <a:t>SomeClass</a:t>
            </a: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{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The </a:t>
            </a:r>
            <a:r>
              <a:rPr lang="it-IT" sz="1100" b="0" err="1">
                <a:solidFill>
                  <a:srgbClr val="3F5FBF"/>
                </a:solidFill>
              </a:rPr>
              <a:t>class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constructor</a:t>
            </a:r>
            <a:r>
              <a:rPr lang="it-IT" sz="1100" b="0">
                <a:solidFill>
                  <a:srgbClr val="3F5FBF"/>
                </a:solidFill>
              </a:rPr>
              <a:t>. */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/>
              <a:t>SomeClass</a:t>
            </a:r>
            <a:r>
              <a:rPr lang="it-IT" sz="1100" b="0"/>
              <a:t>() {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</a:t>
            </a:r>
            <a:r>
              <a:rPr lang="it-IT" sz="1100" b="0" u="sng" err="1">
                <a:solidFill>
                  <a:srgbClr val="3F5FBF"/>
                </a:solidFill>
              </a:rPr>
              <a:t>Desc</a:t>
            </a:r>
            <a:r>
              <a:rPr lang="it-IT" sz="1100" b="0" u="sng">
                <a:solidFill>
                  <a:srgbClr val="3F5FBF"/>
                </a:solidFill>
              </a:rPr>
              <a:t>. for </a:t>
            </a:r>
            <a:r>
              <a:rPr lang="it-IT" sz="1100" b="0" u="sng" err="1">
                <a:solidFill>
                  <a:srgbClr val="3F5FBF"/>
                </a:solidFill>
              </a:rPr>
              <a:t>SomeMethod</a:t>
            </a:r>
            <a:r>
              <a:rPr lang="it-IT" sz="1100" b="0" u="sng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</a:t>
            </a:r>
            <a:r>
              <a:rPr lang="en-US" sz="1100" b="0" err="1">
                <a:solidFill>
                  <a:srgbClr val="7F9FBF"/>
                </a:solidFill>
              </a:rPr>
              <a:t>param</a:t>
            </a:r>
            <a:r>
              <a:rPr lang="en-US" sz="1100" b="0">
                <a:solidFill>
                  <a:srgbClr val="3F5FBF"/>
                </a:solidFill>
              </a:rPr>
              <a:t> s Description for s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@see</a:t>
            </a:r>
            <a:r>
              <a:rPr lang="en-US" sz="1100" b="0">
                <a:solidFill>
                  <a:srgbClr val="3F5FBF"/>
                </a:solidFill>
              </a:rPr>
              <a:t> String Reference to a type or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member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void</a:t>
            </a:r>
            <a:r>
              <a:rPr lang="it-IT" sz="1100" b="0"/>
              <a:t> </a:t>
            </a:r>
            <a:r>
              <a:rPr lang="it-IT" sz="1100" b="0" err="1"/>
              <a:t>SomeMethod</a:t>
            </a:r>
            <a:r>
              <a:rPr lang="it-IT" sz="1100" b="0"/>
              <a:t>(</a:t>
            </a:r>
            <a:r>
              <a:rPr lang="it-IT" sz="1100" b="0" err="1"/>
              <a:t>String</a:t>
            </a:r>
            <a:r>
              <a:rPr lang="it-IT" sz="1100" b="0"/>
              <a:t> </a:t>
            </a:r>
            <a:r>
              <a:rPr lang="it-IT" sz="1100" b="0">
                <a:solidFill>
                  <a:srgbClr val="6A3E3E"/>
                </a:solidFill>
              </a:rPr>
              <a:t>s</a:t>
            </a:r>
            <a:r>
              <a:rPr lang="it-IT" sz="1100" b="0"/>
              <a:t>) {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Some 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method</a:t>
            </a:r>
            <a:r>
              <a:rPr lang="it-IT" sz="1100" b="0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>
                <a:solidFill>
                  <a:srgbClr val="7F9FBF"/>
                </a:solidFill>
              </a:rPr>
              <a:t>@</a:t>
            </a:r>
            <a:r>
              <a:rPr lang="it-IT" sz="1100" b="0" err="1">
                <a:solidFill>
                  <a:srgbClr val="7F9FBF"/>
                </a:solidFill>
              </a:rPr>
              <a:t>return</a:t>
            </a:r>
            <a:r>
              <a:rPr lang="it-IT" sz="1100" b="0">
                <a:solidFill>
                  <a:srgbClr val="3F5FBF"/>
                </a:solidFill>
              </a:rPr>
              <a:t> Return </a:t>
            </a:r>
            <a:r>
              <a:rPr lang="it-IT" sz="1100" b="0" err="1">
                <a:solidFill>
                  <a:srgbClr val="3F5FBF"/>
                </a:solidFill>
              </a:rPr>
              <a:t>results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u="sng" err="1">
                <a:solidFill>
                  <a:srgbClr val="3F5FBF"/>
                </a:solidFill>
              </a:rPr>
              <a:t>descr</a:t>
            </a:r>
            <a:r>
              <a:rPr lang="it-IT" sz="1100" b="0" u="sng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>
                <a:solidFill>
                  <a:srgbClr val="7F9FBF"/>
                </a:solidFill>
              </a:rPr>
              <a:t>@link</a:t>
            </a:r>
            <a:r>
              <a:rPr lang="it-IT" sz="1100" b="0">
                <a:solidFill>
                  <a:srgbClr val="3F5FBF"/>
                </a:solidFill>
              </a:rPr>
              <a:t> #</a:t>
            </a:r>
            <a:r>
              <a:rPr lang="it-IT" sz="1100" b="0" err="1">
                <a:solidFill>
                  <a:srgbClr val="3F5FBF"/>
                </a:solidFill>
              </a:rPr>
              <a:t>SomeMethod</a:t>
            </a:r>
            <a:r>
              <a:rPr lang="it-IT" sz="1100" b="0">
                <a:solidFill>
                  <a:srgbClr val="3F5FBF"/>
                </a:solidFill>
              </a:rPr>
              <a:t>(</a:t>
            </a:r>
            <a:r>
              <a:rPr lang="it-IT" sz="1100" b="0" err="1">
                <a:solidFill>
                  <a:srgbClr val="3F5FBF"/>
                </a:solidFill>
              </a:rPr>
              <a:t>string</a:t>
            </a:r>
            <a:r>
              <a:rPr lang="it-IT" sz="1100" b="0">
                <a:solidFill>
                  <a:srgbClr val="3F5FBF"/>
                </a:solidFill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Notice the use of the </a:t>
            </a:r>
            <a:r>
              <a:rPr lang="en-US" sz="1100" b="0">
                <a:solidFill>
                  <a:srgbClr val="7F9FBF"/>
                </a:solidFill>
              </a:rPr>
              <a:t>@link</a:t>
            </a:r>
            <a:r>
              <a:rPr lang="en-US" sz="1100" b="0">
                <a:solidFill>
                  <a:srgbClr val="3F5FBF"/>
                </a:solidFill>
              </a:rPr>
              <a:t> to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reference</a:t>
            </a:r>
            <a:r>
              <a:rPr lang="it-IT" sz="1100" b="0">
                <a:solidFill>
                  <a:srgbClr val="3F5FBF"/>
                </a:solidFill>
              </a:rPr>
              <a:t> a </a:t>
            </a:r>
            <a:r>
              <a:rPr lang="it-IT" sz="1100" b="0" err="1">
                <a:solidFill>
                  <a:srgbClr val="3F5FBF"/>
                </a:solidFill>
              </a:rPr>
              <a:t>specific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method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en-US" sz="1100" b="0"/>
              <a:t>  </a:t>
            </a:r>
            <a:r>
              <a:rPr lang="en-US" sz="1100" b="0">
                <a:solidFill>
                  <a:srgbClr val="7F0055"/>
                </a:solidFill>
              </a:rPr>
              <a:t>public</a:t>
            </a:r>
            <a:r>
              <a:rPr lang="en-US" sz="1100" b="0"/>
              <a:t> </a:t>
            </a:r>
            <a:r>
              <a:rPr lang="en-US" sz="1100" b="0" err="1">
                <a:solidFill>
                  <a:srgbClr val="7F0055"/>
                </a:solidFill>
              </a:rPr>
              <a:t>int</a:t>
            </a:r>
            <a:r>
              <a:rPr lang="en-US" sz="1100" b="0"/>
              <a:t> </a:t>
            </a:r>
            <a:r>
              <a:rPr lang="en-US" sz="1100" b="0" err="1"/>
              <a:t>SomeOtherMethod</a:t>
            </a:r>
            <a:r>
              <a:rPr lang="en-US" sz="1100" b="0"/>
              <a:t>() { </a:t>
            </a:r>
            <a:r>
              <a:rPr lang="en-US" sz="1100" b="0">
                <a:solidFill>
                  <a:srgbClr val="7F0055"/>
                </a:solidFill>
              </a:rPr>
              <a:t>return</a:t>
            </a:r>
            <a:r>
              <a:rPr lang="en-US" sz="1100" b="0"/>
              <a:t> 0;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The entry point for the application.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</a:t>
            </a:r>
            <a:r>
              <a:rPr lang="en-US" sz="1100" b="0" err="1">
                <a:solidFill>
                  <a:srgbClr val="7F9FBF"/>
                </a:solidFill>
              </a:rPr>
              <a:t>param</a:t>
            </a:r>
            <a:r>
              <a:rPr lang="en-US" sz="1100" b="0">
                <a:solidFill>
                  <a:srgbClr val="3F5FBF"/>
                </a:solidFill>
              </a:rPr>
              <a:t> </a:t>
            </a:r>
            <a:r>
              <a:rPr lang="en-US" sz="1100" b="0" err="1">
                <a:solidFill>
                  <a:srgbClr val="3F5FBF"/>
                </a:solidFill>
              </a:rPr>
              <a:t>args</a:t>
            </a:r>
            <a:r>
              <a:rPr lang="en-US" sz="1100" b="0">
                <a:solidFill>
                  <a:srgbClr val="3F5FBF"/>
                </a:solidFill>
              </a:rPr>
              <a:t> A list of command line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arguments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en-US" sz="1100" b="0"/>
              <a:t>  </a:t>
            </a:r>
            <a:r>
              <a:rPr lang="en-US" sz="1100" b="0">
                <a:solidFill>
                  <a:srgbClr val="7F0055"/>
                </a:solidFill>
              </a:rPr>
              <a:t>public</a:t>
            </a:r>
            <a:r>
              <a:rPr lang="en-US" sz="1100" b="0"/>
              <a:t> </a:t>
            </a:r>
            <a:r>
              <a:rPr lang="en-US" sz="1100" b="0">
                <a:solidFill>
                  <a:srgbClr val="7F0055"/>
                </a:solidFill>
              </a:rPr>
              <a:t>static</a:t>
            </a:r>
            <a:r>
              <a:rPr lang="en-US" sz="1100" b="0"/>
              <a:t> </a:t>
            </a:r>
            <a:r>
              <a:rPr lang="en-US" sz="1100" b="0">
                <a:solidFill>
                  <a:srgbClr val="7F0055"/>
                </a:solidFill>
              </a:rPr>
              <a:t>void</a:t>
            </a:r>
            <a:r>
              <a:rPr lang="en-US" sz="1100" b="0"/>
              <a:t> main(String[] </a:t>
            </a:r>
            <a:r>
              <a:rPr lang="en-US" sz="1100" b="0" err="1">
                <a:solidFill>
                  <a:srgbClr val="6A3E3E"/>
                </a:solidFill>
              </a:rPr>
              <a:t>args</a:t>
            </a:r>
            <a:r>
              <a:rPr lang="en-US" sz="1100" b="0"/>
              <a:t>)</a:t>
            </a:r>
          </a:p>
          <a:p>
            <a:pPr>
              <a:spcAft>
                <a:spcPts val="0"/>
              </a:spcAft>
            </a:pPr>
            <a:r>
              <a:rPr lang="it-IT" sz="1100" b="0"/>
              <a:t>  {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}</a:t>
            </a:r>
            <a:endParaRPr lang="it-IT" sz="1100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Class level summary documentation...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&lt;remarks&gt;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Longer comments...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other comments...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&lt;/para&gt;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other comments...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&lt;/para&gt;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&lt;/remarks&gt;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SomeClass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The class constructor.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SomeClass() {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Desc. for SomeMethod.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&lt;param name="s"&gt;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Description for s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&lt;/param&gt;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&lt;seealso cref="String"&gt;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Reference to a type or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  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member.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&lt;/seealso&gt;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SomeMethod(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s) {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Some other method.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&lt;returns&gt;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Return results descr.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&lt;/returns&gt;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&lt;seealso cref="SomeMethod(string)"&gt;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Notice the use of the cref attribute to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  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reference a specific method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&lt;/seealso&gt;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SomeOtherMethod() {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0;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The entry point for the application.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&lt;param name="args"&gt;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A list of command line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arguments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&lt;/param&gt;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Main(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[] args)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100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00D3E-EECB-4034-97E3-0AF764F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.NET Development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3F4FE-136C-4067-90F0-68DA5D46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7DBFFA-FD80-4D27-9A74-3B4AB752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3D2B0C-30A8-4863-9A54-6016007F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E43E73-1ECD-4B21-B2C7-2A602CA7B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21417" r="1563" b="2572"/>
          <a:stretch/>
        </p:blipFill>
        <p:spPr bwMode="auto">
          <a:xfrm>
            <a:off x="809357" y="1300149"/>
            <a:ext cx="10353139" cy="43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2B669D-37CB-47B8-8B1C-9E4FA47C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33" y="5699014"/>
            <a:ext cx="1898430" cy="4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62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Entrambi i linguaggi forniscono un meccanismo di «</a:t>
            </a:r>
            <a:r>
              <a:rPr lang="it-IT" err="1"/>
              <a:t>reflection</a:t>
            </a:r>
            <a:r>
              <a:rPr lang="it-IT"/>
              <a:t>», ossia la possibilità di identificare campi e metodi di una classe a </a:t>
            </a:r>
            <a:r>
              <a:rPr lang="it-IT" err="1"/>
              <a:t>runtime</a:t>
            </a:r>
            <a:r>
              <a:rPr lang="it-IT"/>
              <a:t>, di invocarne i metodi, costruirne nuove istanze, etc.</a:t>
            </a:r>
          </a:p>
          <a:p>
            <a:pPr lvl="1"/>
            <a:endParaRPr lang="it-IT" sz="1200"/>
          </a:p>
          <a:p>
            <a:pPr lvl="1"/>
            <a:r>
              <a:rPr lang="it-IT"/>
              <a:t>Un’apposita classe rappresenta i tipi</a:t>
            </a:r>
          </a:p>
          <a:p>
            <a:pPr lvl="2"/>
            <a:r>
              <a:rPr lang="it-IT" sz="1800"/>
              <a:t>«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Class&lt;T&gt;» </a:t>
            </a:r>
            <a:r>
              <a:rPr lang="it-IT" sz="1800"/>
              <a:t>in Java e «</a:t>
            </a:r>
            <a:r>
              <a:rPr lang="it-IT" sz="18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Type</a:t>
            </a:r>
            <a:r>
              <a:rPr lang="it-IT" sz="1800"/>
              <a:t>» in C#</a:t>
            </a:r>
          </a:p>
          <a:p>
            <a:pPr lvl="2"/>
            <a:r>
              <a:rPr lang="it-IT" sz="1800"/>
              <a:t>Ogni istanza di tale classe è un tipo (es. una certa interfaccia o una certa classe).</a:t>
            </a:r>
          </a:p>
          <a:p>
            <a:pPr lvl="2"/>
            <a:r>
              <a:rPr lang="it-IT" sz="1800"/>
              <a:t>Altre classi rappresentano metodi, costruttori, etc.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Reflection</a:t>
            </a:r>
            <a:endParaRPr lang="it-IT"/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In C# la </a:t>
            </a:r>
            <a:r>
              <a:rPr lang="it-IT" err="1"/>
              <a:t>reflection</a:t>
            </a:r>
            <a:r>
              <a:rPr lang="it-IT"/>
              <a:t> avviene a livello di «</a:t>
            </a:r>
            <a:r>
              <a:rPr lang="it-IT" err="1"/>
              <a:t>assembly</a:t>
            </a:r>
            <a:r>
              <a:rPr lang="it-IT"/>
              <a:t>», mentre in Java a livello di «</a:t>
            </a:r>
            <a:r>
              <a:rPr lang="it-IT" err="1"/>
              <a:t>class</a:t>
            </a:r>
            <a:r>
              <a:rPr lang="it-IT"/>
              <a:t>»</a:t>
            </a:r>
          </a:p>
          <a:p>
            <a:pPr lvl="1"/>
            <a:endParaRPr lang="it-IT" sz="1400"/>
          </a:p>
          <a:p>
            <a:pPr lvl="1"/>
            <a:r>
              <a:rPr lang="it-IT"/>
              <a:t>In Java l’istanza di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Class&lt;T&gt; </a:t>
            </a:r>
            <a:r>
              <a:rPr lang="it-IT"/>
              <a:t>corrispondente a un determinato tipo si ottiene con «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8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/>
              <a:t>» (es.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it-IT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/>
              <a:t>»), mentre in C# con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» (es. «</a:t>
            </a:r>
            <a:r>
              <a:rPr lang="it-IT" b="1" noProof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»)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Reflection</a:t>
            </a:r>
            <a:r>
              <a:rPr lang="it-IT"/>
              <a:t>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6032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java.io</a:t>
            </a:r>
            <a:r>
              <a:rPr lang="it-IT" b="0"/>
              <a:t>.*;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java.lang.reflect</a:t>
            </a:r>
            <a:r>
              <a:rPr lang="it-IT" b="0"/>
              <a:t>.*;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DynamicExecution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String </a:t>
            </a:r>
            <a:r>
              <a:rPr lang="en-US" b="0" i="1">
                <a:solidFill>
                  <a:srgbClr val="0000C0"/>
                </a:solidFill>
              </a:rPr>
              <a:t>Q_CLASS</a:t>
            </a:r>
            <a:r>
              <a:rPr lang="en-US" b="0" i="1"/>
              <a:t> = </a:t>
            </a:r>
            <a:r>
              <a:rPr lang="en-US" b="0" i="1">
                <a:solidFill>
                  <a:srgbClr val="2A00FF"/>
                </a:solidFill>
              </a:rPr>
              <a:t>"Nome </a:t>
            </a:r>
            <a:r>
              <a:rPr lang="en-US" b="0" i="1" err="1">
                <a:solidFill>
                  <a:srgbClr val="2A00FF"/>
                </a:solidFill>
              </a:rPr>
              <a:t>classe</a:t>
            </a:r>
            <a:r>
              <a:rPr lang="en-US" b="0" i="1">
                <a:solidFill>
                  <a:srgbClr val="2A00FF"/>
                </a:solidFill>
              </a:rPr>
              <a:t>: "</a:t>
            </a:r>
            <a:r>
              <a:rPr lang="en-US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Q_METH</a:t>
            </a:r>
            <a:r>
              <a:rPr lang="it-IT" b="0" i="1"/>
              <a:t> = </a:t>
            </a:r>
            <a:r>
              <a:rPr lang="it-IT" b="0" i="1">
                <a:solidFill>
                  <a:srgbClr val="2A00FF"/>
                </a:solidFill>
              </a:rPr>
              <a:t>"Nome metodo: "</a:t>
            </a:r>
            <a:r>
              <a:rPr lang="it-IT" b="0" i="1"/>
              <a:t>;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String </a:t>
            </a:r>
            <a:r>
              <a:rPr lang="en-US" b="0" i="1">
                <a:solidFill>
                  <a:srgbClr val="0000C0"/>
                </a:solidFill>
              </a:rPr>
              <a:t>L_OK</a:t>
            </a:r>
            <a:r>
              <a:rPr lang="en-US" b="0" i="1"/>
              <a:t> = </a:t>
            </a:r>
            <a:r>
              <a:rPr lang="en-US" b="0" i="1">
                <a:solidFill>
                  <a:srgbClr val="2A00FF"/>
                </a:solidFill>
              </a:rPr>
              <a:t>"OK: result = "</a:t>
            </a:r>
            <a:r>
              <a:rPr lang="en-US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E_RET</a:t>
            </a:r>
            <a:r>
              <a:rPr lang="it-IT" b="0" i="1"/>
              <a:t> = </a:t>
            </a:r>
            <a:r>
              <a:rPr lang="it-IT" b="0">
                <a:solidFill>
                  <a:srgbClr val="2A00FF"/>
                </a:solidFill>
              </a:rPr>
              <a:t>"Errore tipo ritorno"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>
                <a:solidFill>
                  <a:srgbClr val="6A3E3E"/>
                </a:solidFill>
              </a:rPr>
              <a:t>s</a:t>
            </a:r>
            <a:r>
              <a:rPr lang="en-US" b="0"/>
              <a:t>) </a:t>
            </a:r>
            <a:r>
              <a:rPr lang="it-IT" b="0" err="1">
                <a:solidFill>
                  <a:srgbClr val="7F0055"/>
                </a:solidFill>
              </a:rPr>
              <a:t>throws</a:t>
            </a:r>
            <a:r>
              <a:rPr lang="it-IT" b="0"/>
              <a:t> </a:t>
            </a:r>
            <a:r>
              <a:rPr lang="it-IT" b="0" err="1"/>
              <a:t>Exception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BufferedReader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BufferedReader</a:t>
            </a:r>
            <a:r>
              <a:rPr lang="it-IT" b="0"/>
              <a:t>(</a:t>
            </a:r>
          </a:p>
          <a:p>
            <a:pPr>
              <a:spcAft>
                <a:spcPts val="0"/>
              </a:spcAft>
            </a:pPr>
            <a:r>
              <a:rPr lang="it-IT" b="0"/>
              <a:t>                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InputStreamReader</a:t>
            </a:r>
            <a:r>
              <a:rPr lang="it-IT" b="0"/>
              <a:t>(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/>
              <a:t>));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Q_CLASS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className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Q_METH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methName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Class&lt;?&gt; cl = </a:t>
            </a:r>
            <a:r>
              <a:rPr lang="it-IT" b="0" err="1"/>
              <a:t>Class.forName</a:t>
            </a:r>
            <a:r>
              <a:rPr lang="it-IT" b="0"/>
              <a:t>(</a:t>
            </a:r>
            <a:r>
              <a:rPr lang="it-IT" b="0" err="1">
                <a:solidFill>
                  <a:srgbClr val="6A3E3E"/>
                </a:solidFill>
              </a:rPr>
              <a:t>className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Constructor</a:t>
            </a:r>
            <a:r>
              <a:rPr lang="it-IT" b="0"/>
              <a:t>&lt;?&gt; </a:t>
            </a:r>
            <a:r>
              <a:rPr lang="it-IT" b="0" err="1">
                <a:solidFill>
                  <a:srgbClr val="6A3E3E"/>
                </a:solidFill>
              </a:rPr>
              <a:t>cns</a:t>
            </a:r>
            <a:r>
              <a:rPr lang="it-IT" b="0"/>
              <a:t> = </a:t>
            </a:r>
            <a:r>
              <a:rPr lang="it-IT" b="0" err="1"/>
              <a:t>cl.getConstructor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  Method 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/>
              <a:t> = </a:t>
            </a:r>
            <a:r>
              <a:rPr lang="it-IT" b="0" err="1"/>
              <a:t>cl.getDeclaredMethod</a:t>
            </a:r>
            <a:r>
              <a:rPr lang="it-IT" b="0"/>
              <a:t>(</a:t>
            </a:r>
            <a:r>
              <a:rPr lang="it-IT" b="0" err="1">
                <a:solidFill>
                  <a:srgbClr val="6A3E3E"/>
                </a:solidFill>
              </a:rPr>
              <a:t>methName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Class&lt;?&gt; </a:t>
            </a:r>
            <a:r>
              <a:rPr lang="it-IT" b="0" err="1"/>
              <a:t>rt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 err="1"/>
              <a:t>.getReturnType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(!</a:t>
            </a:r>
            <a:r>
              <a:rPr lang="it-IT" b="0" err="1"/>
              <a:t>rt.isAssignableFrom</a:t>
            </a:r>
            <a:r>
              <a:rPr lang="it-IT" b="0"/>
              <a:t>(</a:t>
            </a:r>
            <a:r>
              <a:rPr lang="it-IT" b="0" err="1"/>
              <a:t>String.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))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>
                <a:solidFill>
                  <a:srgbClr val="7F0055"/>
                </a:solidFill>
              </a:rPr>
              <a:t>throw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NoSuchMethodException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E_RET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  Object 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cns</a:t>
            </a:r>
            <a:r>
              <a:rPr lang="it-IT" b="0" err="1"/>
              <a:t>.newInstance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result</a:t>
            </a:r>
            <a:r>
              <a:rPr lang="it-IT" b="0"/>
              <a:t> = (</a:t>
            </a:r>
            <a:r>
              <a:rPr lang="it-IT" b="0" err="1"/>
              <a:t>String</a:t>
            </a:r>
            <a:r>
              <a:rPr lang="it-IT" b="0"/>
              <a:t>)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 err="1"/>
              <a:t>.invoke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L_OK</a:t>
            </a:r>
            <a:r>
              <a:rPr lang="it-IT" b="0" i="1"/>
              <a:t> + </a:t>
            </a:r>
            <a:r>
              <a:rPr lang="it-IT" b="0" i="1" err="1">
                <a:solidFill>
                  <a:srgbClr val="6A3E3E"/>
                </a:solidFill>
              </a:rPr>
              <a:t>result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solidFill>
                <a:schemeClr val="tx1"/>
              </a:solidFill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6031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System.Reflection;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DynamicExecution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Q_CLASS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"Nome classe: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Q_METH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"Nome metodo: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L_OK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"OK: result =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E_RET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"Errore </a:t>
            </a:r>
            <a:r>
              <a:rPr lang="it-IT" b="0">
                <a:solidFill>
                  <a:srgbClr val="A31515"/>
                </a:solidFill>
                <a:ea typeface="Calibri"/>
              </a:rPr>
              <a:t>tipo di ritorno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Main()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  <a:endParaRPr lang="it-IT" b="0" noProof="1">
              <a:solidFill>
                <a:srgbClr val="2B91A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    Console</a:t>
            </a:r>
            <a:r>
              <a:rPr lang="it-IT" b="0" noProof="1">
                <a:ea typeface="Calibri"/>
              </a:rPr>
              <a:t>.WriteLine(Q_CLASS);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className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.ReadLine();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.WriteLine(Q_METH);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methName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.ReadLine();   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    Type</a:t>
            </a:r>
            <a:r>
              <a:rPr lang="it-IT" b="0" noProof="1">
                <a:ea typeface="Calibri"/>
              </a:rPr>
              <a:t> cl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.GetType(className);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ConstructorInfo</a:t>
            </a:r>
            <a:r>
              <a:rPr lang="it-IT" b="0" noProof="1">
                <a:ea typeface="Calibri"/>
              </a:rPr>
              <a:t> cns =                    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        cl.GetConstructor(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.EmptyTypes);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MethodInfo</a:t>
            </a:r>
            <a:r>
              <a:rPr lang="it-IT" b="0" noProof="1">
                <a:ea typeface="Calibri"/>
              </a:rPr>
              <a:t> met = cl.GetMethod(methName);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 rt = met.ReturnType;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(!rt.IsAssignableFrom(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typeof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)))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throw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InvalidOperationException</a:t>
            </a:r>
            <a:r>
              <a:rPr lang="it-IT" b="0" noProof="1">
                <a:ea typeface="Calibri"/>
              </a:rPr>
              <a:t>(E_RET);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o = cns.Invoke(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result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)met.Invoke(o,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.WriteLine(L_OK + result);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2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473162D-84EB-486A-9BB6-D0E36174687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Proprietà e Object </a:t>
            </a:r>
            <a:r>
              <a:rPr lang="it-IT" sz="2400" dirty="0" err="1"/>
              <a:t>Initializers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63141559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2" y="457201"/>
            <a:ext cx="11390906" cy="595313"/>
          </a:xfrm>
        </p:spPr>
        <p:txBody>
          <a:bodyPr>
            <a:normAutofit fontScale="90000"/>
          </a:bodyPr>
          <a:lstStyle/>
          <a:p>
            <a:r>
              <a:rPr lang="it-IT"/>
              <a:t>Tipi valore (</a:t>
            </a:r>
            <a:r>
              <a:rPr lang="it-IT" err="1"/>
              <a:t>struct</a:t>
            </a:r>
            <a:r>
              <a:rPr lang="it-IT"/>
              <a:t>)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5492" y="1152526"/>
            <a:ext cx="5393441" cy="5365750"/>
          </a:xfrm>
        </p:spPr>
        <p:txBody>
          <a:bodyPr/>
          <a:lstStyle/>
          <a:p>
            <a:pPr lvl="1"/>
            <a:r>
              <a:rPr lang="it-IT"/>
              <a:t>Simili alle classi ma con importanti differenze</a:t>
            </a:r>
          </a:p>
          <a:p>
            <a:pPr marL="531813" lvl="1" indent="-176213"/>
            <a:r>
              <a:rPr lang="it-IT" sz="1800"/>
              <a:t>Sono tipi valore: </a:t>
            </a:r>
            <a:r>
              <a:rPr lang="it-IT" sz="1800" u="sng"/>
              <a:t>le loro variabili non sono riferimenti ma contengono direttamente il loro valore!</a:t>
            </a:r>
          </a:p>
          <a:p>
            <a:pPr marL="531813" lvl="1" indent="-176213"/>
            <a:r>
              <a:rPr lang="it-IT" sz="1800"/>
              <a:t>Non hanno ereditarietà</a:t>
            </a:r>
          </a:p>
          <a:p>
            <a:pPr marL="531813" lvl="1" indent="-176213"/>
            <a:r>
              <a:rPr lang="it-IT" sz="1800"/>
              <a:t>Possono contenere metodi e proprietà e costruttori</a:t>
            </a:r>
          </a:p>
          <a:p>
            <a:pPr marL="531813" lvl="1" indent="-176213"/>
            <a:r>
              <a:rPr lang="it-IT" sz="1800"/>
              <a:t>I campi non possono essere inizializzati al momento della dichiarazione</a:t>
            </a:r>
          </a:p>
          <a:p>
            <a:pPr marL="531813" lvl="1" indent="-176213"/>
            <a:endParaRPr lang="it-IT" sz="1800"/>
          </a:p>
          <a:p>
            <a:pPr marL="531813" lvl="1" indent="-176213"/>
            <a:endParaRPr lang="it-IT" sz="1400"/>
          </a:p>
          <a:p>
            <a:pPr lvl="1"/>
            <a:r>
              <a:rPr lang="it-IT"/>
              <a:t>Ideali per oggetti “leggeri”</a:t>
            </a:r>
          </a:p>
          <a:p>
            <a:pPr lvl="2"/>
            <a:r>
              <a:rPr lang="it-IT" sz="1800"/>
              <a:t>Sono allocate nello </a:t>
            </a:r>
            <a:r>
              <a:rPr lang="it-IT" sz="1800" err="1">
                <a:solidFill>
                  <a:srgbClr val="C00000"/>
                </a:solidFill>
              </a:rPr>
              <a:t>stack</a:t>
            </a:r>
            <a:r>
              <a:rPr lang="it-IT" sz="1800">
                <a:solidFill>
                  <a:srgbClr val="C00000"/>
                </a:solidFill>
              </a:rPr>
              <a:t> </a:t>
            </a:r>
            <a:r>
              <a:rPr lang="it-IT" sz="1800"/>
              <a:t>(a differenza degli oggetti che sono sempre allocati nello </a:t>
            </a:r>
            <a:r>
              <a:rPr lang="it-IT" sz="1800" err="1"/>
              <a:t>heap</a:t>
            </a:r>
            <a:r>
              <a:rPr lang="it-IT" sz="1800"/>
              <a:t>) e non richiedono GC</a:t>
            </a:r>
          </a:p>
        </p:txBody>
      </p:sp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6158838" y="1152526"/>
            <a:ext cx="5611630" cy="29915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struct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Vector(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vx,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this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this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CalculateNorm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Math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.Sqrt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*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+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*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6158839" y="4552941"/>
            <a:ext cx="5611630" cy="163429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Alloca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la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struttura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senza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new: i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campi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sono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inizializzati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valori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di default</a:t>
            </a:r>
            <a:endParaRPr lang="en-US" sz="12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(2,10);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Alloca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la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struttura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chiamando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un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costruttore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con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parametri</a:t>
            </a:r>
            <a:endParaRPr lang="en-US" sz="1200" u="none">
              <a:solidFill>
                <a:srgbClr val="008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 = P1.CalculateNorm();</a:t>
            </a:r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30296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Struct</a:t>
            </a:r>
            <a:r>
              <a:rPr lang="it-IT" dirty="0"/>
              <a:t> </a:t>
            </a:r>
            <a:r>
              <a:rPr lang="it-IT" sz="3200" dirty="0"/>
              <a:t>vs.</a:t>
            </a:r>
            <a:r>
              <a:rPr lang="it-IT" dirty="0"/>
              <a:t> Classi</a:t>
            </a:r>
          </a:p>
        </p:txBody>
      </p:sp>
      <p:sp>
        <p:nvSpPr>
          <p:cNvPr id="351249" name="Rectangle 17"/>
          <p:cNvSpPr>
            <a:spLocks noChangeArrowheads="1"/>
          </p:cNvSpPr>
          <p:nvPr/>
        </p:nvSpPr>
        <p:spPr bwMode="auto">
          <a:xfrm>
            <a:off x="1712935" y="1238250"/>
            <a:ext cx="4237038" cy="45735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... }</a:t>
            </a:r>
          </a:p>
          <a:p>
            <a:endParaRPr lang="en-US" sz="14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struct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... }</a:t>
            </a: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cv =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(10,20);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(10,20);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cv1 = cv;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sv1 =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cv1.vx = 5;</a:t>
            </a: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sv1.vx = 5;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sv.vx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 </a:t>
            </a:r>
            <a:r>
              <a:rPr lang="en-US" sz="14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10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cv.vx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 </a:t>
            </a:r>
            <a:r>
              <a:rPr lang="en-US" sz="14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5!</a:t>
            </a:r>
          </a:p>
        </p:txBody>
      </p:sp>
      <p:sp>
        <p:nvSpPr>
          <p:cNvPr id="351251" name="Text Box 19"/>
          <p:cNvSpPr txBox="1">
            <a:spLocks noChangeArrowheads="1"/>
          </p:cNvSpPr>
          <p:nvPr/>
        </p:nvSpPr>
        <p:spPr bwMode="auto">
          <a:xfrm>
            <a:off x="9148432" y="1189972"/>
            <a:ext cx="263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b="1" u="none"/>
              <a:t>Class: </a:t>
            </a:r>
            <a:r>
              <a:rPr lang="it-IT" b="1" u="none">
                <a:solidFill>
                  <a:srgbClr val="C00000"/>
                </a:solidFill>
              </a:rPr>
              <a:t>Reference </a:t>
            </a:r>
            <a:r>
              <a:rPr lang="it-IT" b="1" u="none" err="1">
                <a:solidFill>
                  <a:srgbClr val="C00000"/>
                </a:solidFill>
              </a:rPr>
              <a:t>Type</a:t>
            </a:r>
            <a:endParaRPr lang="it-IT" b="1" u="none">
              <a:solidFill>
                <a:srgbClr val="C00000"/>
              </a:solidFill>
            </a:endParaRPr>
          </a:p>
        </p:txBody>
      </p: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9664118" y="1554658"/>
            <a:ext cx="219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b="1" u="none" err="1"/>
              <a:t>Struct</a:t>
            </a:r>
            <a:r>
              <a:rPr lang="it-IT" b="1" u="none"/>
              <a:t>: </a:t>
            </a:r>
            <a:r>
              <a:rPr lang="it-IT" b="1" u="none">
                <a:solidFill>
                  <a:srgbClr val="C00000"/>
                </a:solidFill>
              </a:rPr>
              <a:t>Value </a:t>
            </a:r>
            <a:r>
              <a:rPr lang="it-IT" b="1" u="none" err="1">
                <a:solidFill>
                  <a:srgbClr val="C00000"/>
                </a:solidFill>
              </a:rPr>
              <a:t>Type</a:t>
            </a:r>
            <a:endParaRPr lang="it-IT" b="1" u="none">
              <a:solidFill>
                <a:srgbClr val="C00000"/>
              </a:solidFill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5949973" y="1683373"/>
            <a:ext cx="3297855" cy="3110520"/>
            <a:chOff x="5883298" y="2177112"/>
            <a:chExt cx="3297855" cy="3110520"/>
          </a:xfrm>
        </p:grpSpPr>
        <p:sp>
          <p:nvSpPr>
            <p:cNvPr id="39" name="Rettangolo arrotondato 38"/>
            <p:cNvSpPr/>
            <p:nvPr/>
          </p:nvSpPr>
          <p:spPr bwMode="auto">
            <a:xfrm>
              <a:off x="8308028" y="2195209"/>
              <a:ext cx="873125" cy="13399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Heap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" name="Rettangolo arrotondato 1"/>
            <p:cNvSpPr/>
            <p:nvPr/>
          </p:nvSpPr>
          <p:spPr bwMode="auto">
            <a:xfrm>
              <a:off x="6430016" y="2177112"/>
              <a:ext cx="873125" cy="31105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Stack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351239" name="Rectangle 7"/>
            <p:cNvSpPr>
              <a:spLocks noChangeArrowheads="1"/>
            </p:cNvSpPr>
            <p:nvPr/>
          </p:nvSpPr>
          <p:spPr bwMode="auto">
            <a:xfrm>
              <a:off x="6510338" y="2781300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40" name="Text Box 8"/>
            <p:cNvSpPr txBox="1">
              <a:spLocks noChangeArrowheads="1"/>
            </p:cNvSpPr>
            <p:nvPr/>
          </p:nvSpPr>
          <p:spPr bwMode="auto">
            <a:xfrm>
              <a:off x="6026174" y="2743200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</a:t>
              </a:r>
            </a:p>
          </p:txBody>
        </p:sp>
        <p:sp>
          <p:nvSpPr>
            <p:cNvPr id="351241" name="Rectangle 9"/>
            <p:cNvSpPr>
              <a:spLocks noChangeArrowheads="1"/>
            </p:cNvSpPr>
            <p:nvPr/>
          </p:nvSpPr>
          <p:spPr bwMode="auto">
            <a:xfrm>
              <a:off x="8415338" y="2781300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42" name="Line 10"/>
            <p:cNvSpPr>
              <a:spLocks noChangeShapeType="1"/>
            </p:cNvSpPr>
            <p:nvPr/>
          </p:nvSpPr>
          <p:spPr bwMode="auto">
            <a:xfrm>
              <a:off x="6862764" y="2943225"/>
              <a:ext cx="15525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243" name="Rectangle 11"/>
            <p:cNvSpPr>
              <a:spLocks noChangeArrowheads="1"/>
            </p:cNvSpPr>
            <p:nvPr/>
          </p:nvSpPr>
          <p:spPr bwMode="auto">
            <a:xfrm>
              <a:off x="8415338" y="3105151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3" name="Rectangle 21"/>
            <p:cNvSpPr>
              <a:spLocks noChangeArrowheads="1"/>
            </p:cNvSpPr>
            <p:nvPr/>
          </p:nvSpPr>
          <p:spPr bwMode="auto">
            <a:xfrm>
              <a:off x="6510338" y="3265488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54" name="Rectangle 22"/>
            <p:cNvSpPr>
              <a:spLocks noChangeArrowheads="1"/>
            </p:cNvSpPr>
            <p:nvPr/>
          </p:nvSpPr>
          <p:spPr bwMode="auto">
            <a:xfrm>
              <a:off x="6510338" y="3589338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5" name="Text Box 23"/>
            <p:cNvSpPr txBox="1">
              <a:spLocks noChangeArrowheads="1"/>
            </p:cNvSpPr>
            <p:nvPr/>
          </p:nvSpPr>
          <p:spPr bwMode="auto">
            <a:xfrm>
              <a:off x="6026174" y="3265488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</a:t>
              </a:r>
            </a:p>
          </p:txBody>
        </p:sp>
        <p:sp>
          <p:nvSpPr>
            <p:cNvPr id="351256" name="Rectangle 24"/>
            <p:cNvSpPr>
              <a:spLocks noChangeArrowheads="1"/>
            </p:cNvSpPr>
            <p:nvPr/>
          </p:nvSpPr>
          <p:spPr bwMode="auto">
            <a:xfrm>
              <a:off x="6510338" y="4430713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57" name="Rectangle 25"/>
            <p:cNvSpPr>
              <a:spLocks noChangeArrowheads="1"/>
            </p:cNvSpPr>
            <p:nvPr/>
          </p:nvSpPr>
          <p:spPr bwMode="auto">
            <a:xfrm>
              <a:off x="6510338" y="4754563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8" name="Text Box 26"/>
            <p:cNvSpPr txBox="1">
              <a:spLocks noChangeArrowheads="1"/>
            </p:cNvSpPr>
            <p:nvPr/>
          </p:nvSpPr>
          <p:spPr bwMode="auto">
            <a:xfrm>
              <a:off x="5883298" y="4430713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sv1</a:t>
              </a:r>
            </a:p>
          </p:txBody>
        </p:sp>
        <p:sp>
          <p:nvSpPr>
            <p:cNvPr id="351259" name="Rectangle 27"/>
            <p:cNvSpPr>
              <a:spLocks noChangeArrowheads="1"/>
            </p:cNvSpPr>
            <p:nvPr/>
          </p:nvSpPr>
          <p:spPr bwMode="auto">
            <a:xfrm>
              <a:off x="6510338" y="4049713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60" name="Text Box 28"/>
            <p:cNvSpPr txBox="1">
              <a:spLocks noChangeArrowheads="1"/>
            </p:cNvSpPr>
            <p:nvPr/>
          </p:nvSpPr>
          <p:spPr bwMode="auto">
            <a:xfrm>
              <a:off x="5883298" y="4011613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cv1</a:t>
              </a:r>
            </a:p>
          </p:txBody>
        </p:sp>
        <p:sp>
          <p:nvSpPr>
            <p:cNvPr id="351261" name="Line 29"/>
            <p:cNvSpPr>
              <a:spLocks noChangeShapeType="1"/>
            </p:cNvSpPr>
            <p:nvPr/>
          </p:nvSpPr>
          <p:spPr bwMode="auto">
            <a:xfrm flipV="1">
              <a:off x="6862764" y="3079751"/>
              <a:ext cx="1552575" cy="1127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7722242" y="3417861"/>
            <a:ext cx="3023330" cy="2764532"/>
            <a:chOff x="7546930" y="3760812"/>
            <a:chExt cx="3023330" cy="2764532"/>
          </a:xfrm>
        </p:grpSpPr>
        <p:sp>
          <p:nvSpPr>
            <p:cNvPr id="40" name="Rettangolo arrotondato 39"/>
            <p:cNvSpPr/>
            <p:nvPr/>
          </p:nvSpPr>
          <p:spPr bwMode="auto">
            <a:xfrm>
              <a:off x="9697135" y="3778909"/>
              <a:ext cx="873125" cy="13399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Heap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41" name="Rettangolo arrotondato 40"/>
            <p:cNvSpPr/>
            <p:nvPr/>
          </p:nvSpPr>
          <p:spPr bwMode="auto">
            <a:xfrm>
              <a:off x="8105731" y="3760812"/>
              <a:ext cx="873125" cy="276453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Stack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351262" name="Rectangle 30"/>
            <p:cNvSpPr>
              <a:spLocks noChangeArrowheads="1"/>
            </p:cNvSpPr>
            <p:nvPr/>
          </p:nvSpPr>
          <p:spPr bwMode="auto">
            <a:xfrm>
              <a:off x="8187618" y="4157332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63" name="Text Box 31"/>
            <p:cNvSpPr txBox="1">
              <a:spLocks noChangeArrowheads="1"/>
            </p:cNvSpPr>
            <p:nvPr/>
          </p:nvSpPr>
          <p:spPr bwMode="auto">
            <a:xfrm>
              <a:off x="7689806" y="4119232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</a:t>
              </a:r>
            </a:p>
          </p:txBody>
        </p:sp>
        <p:sp>
          <p:nvSpPr>
            <p:cNvPr id="351264" name="Rectangle 32"/>
            <p:cNvSpPr>
              <a:spLocks noChangeArrowheads="1"/>
            </p:cNvSpPr>
            <p:nvPr/>
          </p:nvSpPr>
          <p:spPr bwMode="auto">
            <a:xfrm>
              <a:off x="9806010" y="4157332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</a:t>
              </a:r>
            </a:p>
          </p:txBody>
        </p:sp>
        <p:sp>
          <p:nvSpPr>
            <p:cNvPr id="351265" name="Line 33"/>
            <p:cNvSpPr>
              <a:spLocks noChangeShapeType="1"/>
            </p:cNvSpPr>
            <p:nvPr/>
          </p:nvSpPr>
          <p:spPr bwMode="auto">
            <a:xfrm>
              <a:off x="8540044" y="4319257"/>
              <a:ext cx="12659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266" name="Rectangle 34"/>
            <p:cNvSpPr>
              <a:spLocks noChangeArrowheads="1"/>
            </p:cNvSpPr>
            <p:nvPr/>
          </p:nvSpPr>
          <p:spPr bwMode="auto">
            <a:xfrm>
              <a:off x="9806010" y="4481182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67" name="Rectangle 35"/>
            <p:cNvSpPr>
              <a:spLocks noChangeArrowheads="1"/>
            </p:cNvSpPr>
            <p:nvPr/>
          </p:nvSpPr>
          <p:spPr bwMode="auto">
            <a:xfrm>
              <a:off x="8187618" y="4641519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68" name="Rectangle 36"/>
            <p:cNvSpPr>
              <a:spLocks noChangeArrowheads="1"/>
            </p:cNvSpPr>
            <p:nvPr/>
          </p:nvSpPr>
          <p:spPr bwMode="auto">
            <a:xfrm>
              <a:off x="8187618" y="4965370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69" name="Text Box 37"/>
            <p:cNvSpPr txBox="1">
              <a:spLocks noChangeArrowheads="1"/>
            </p:cNvSpPr>
            <p:nvPr/>
          </p:nvSpPr>
          <p:spPr bwMode="auto">
            <a:xfrm>
              <a:off x="7689806" y="4641519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</a:t>
              </a:r>
              <a:endParaRPr lang="en-US" sz="1600" b="1" u="none">
                <a:effectLst>
                  <a:outerShdw blurRad="38100" dist="38100" dir="2700000" algn="tl">
                    <a:srgbClr val="C0C0C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70" name="Rectangle 38"/>
            <p:cNvSpPr>
              <a:spLocks noChangeArrowheads="1"/>
            </p:cNvSpPr>
            <p:nvPr/>
          </p:nvSpPr>
          <p:spPr bwMode="auto">
            <a:xfrm>
              <a:off x="8187618" y="5806744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</a:t>
              </a:r>
            </a:p>
          </p:txBody>
        </p:sp>
        <p:sp>
          <p:nvSpPr>
            <p:cNvPr id="351271" name="Rectangle 39"/>
            <p:cNvSpPr>
              <a:spLocks noChangeArrowheads="1"/>
            </p:cNvSpPr>
            <p:nvPr/>
          </p:nvSpPr>
          <p:spPr bwMode="auto">
            <a:xfrm>
              <a:off x="8187618" y="6130595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72" name="Text Box 40"/>
            <p:cNvSpPr txBox="1">
              <a:spLocks noChangeArrowheads="1"/>
            </p:cNvSpPr>
            <p:nvPr/>
          </p:nvSpPr>
          <p:spPr bwMode="auto">
            <a:xfrm>
              <a:off x="7546930" y="5806744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sv1</a:t>
              </a:r>
            </a:p>
          </p:txBody>
        </p:sp>
        <p:sp>
          <p:nvSpPr>
            <p:cNvPr id="351273" name="Rectangle 41"/>
            <p:cNvSpPr>
              <a:spLocks noChangeArrowheads="1"/>
            </p:cNvSpPr>
            <p:nvPr/>
          </p:nvSpPr>
          <p:spPr bwMode="auto">
            <a:xfrm>
              <a:off x="8187618" y="5425744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74" name="Text Box 42"/>
            <p:cNvSpPr txBox="1">
              <a:spLocks noChangeArrowheads="1"/>
            </p:cNvSpPr>
            <p:nvPr/>
          </p:nvSpPr>
          <p:spPr bwMode="auto">
            <a:xfrm>
              <a:off x="7546930" y="5387644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cv1</a:t>
              </a:r>
            </a:p>
          </p:txBody>
        </p:sp>
        <p:sp>
          <p:nvSpPr>
            <p:cNvPr id="351275" name="Line 43"/>
            <p:cNvSpPr>
              <a:spLocks noChangeShapeType="1"/>
            </p:cNvSpPr>
            <p:nvPr/>
          </p:nvSpPr>
          <p:spPr bwMode="auto">
            <a:xfrm flipV="1">
              <a:off x="8540044" y="4642312"/>
              <a:ext cx="1265967" cy="940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51276" name="Freeform 44"/>
          <p:cNvSpPr>
            <a:spLocks/>
          </p:cNvSpPr>
          <p:nvPr/>
        </p:nvSpPr>
        <p:spPr bwMode="auto">
          <a:xfrm>
            <a:off x="1599045" y="3038101"/>
            <a:ext cx="8965152" cy="2006589"/>
          </a:xfrm>
          <a:custGeom>
            <a:avLst/>
            <a:gdLst>
              <a:gd name="T0" fmla="*/ 0 w 5682"/>
              <a:gd name="T1" fmla="*/ 1135 h 1444"/>
              <a:gd name="T2" fmla="*/ 2751 w 5682"/>
              <a:gd name="T3" fmla="*/ 1135 h 1444"/>
              <a:gd name="T4" fmla="*/ 3122 w 5682"/>
              <a:gd name="T5" fmla="*/ 1410 h 1444"/>
              <a:gd name="T6" fmla="*/ 3593 w 5682"/>
              <a:gd name="T7" fmla="*/ 1315 h 1444"/>
              <a:gd name="T8" fmla="*/ 3628 w 5682"/>
              <a:gd name="T9" fmla="*/ 567 h 1444"/>
              <a:gd name="T10" fmla="*/ 4006 w 5682"/>
              <a:gd name="T11" fmla="*/ 387 h 1444"/>
              <a:gd name="T12" fmla="*/ 5682 w 5682"/>
              <a:gd name="T13" fmla="*/ 0 h 1444"/>
              <a:gd name="connsiteX0" fmla="*/ 0 w 10000"/>
              <a:gd name="connsiteY0" fmla="*/ 7860 h 10049"/>
              <a:gd name="connsiteX1" fmla="*/ 4842 w 10000"/>
              <a:gd name="connsiteY1" fmla="*/ 7860 h 10049"/>
              <a:gd name="connsiteX2" fmla="*/ 5495 w 10000"/>
              <a:gd name="connsiteY2" fmla="*/ 9765 h 10049"/>
              <a:gd name="connsiteX3" fmla="*/ 6686 w 10000"/>
              <a:gd name="connsiteY3" fmla="*/ 9464 h 10049"/>
              <a:gd name="connsiteX4" fmla="*/ 6385 w 10000"/>
              <a:gd name="connsiteY4" fmla="*/ 3927 h 10049"/>
              <a:gd name="connsiteX5" fmla="*/ 7050 w 10000"/>
              <a:gd name="connsiteY5" fmla="*/ 2680 h 10049"/>
              <a:gd name="connsiteX6" fmla="*/ 10000 w 10000"/>
              <a:gd name="connsiteY6" fmla="*/ 0 h 10049"/>
              <a:gd name="connsiteX0" fmla="*/ 0 w 10000"/>
              <a:gd name="connsiteY0" fmla="*/ 7860 h 10119"/>
              <a:gd name="connsiteX1" fmla="*/ 4842 w 10000"/>
              <a:gd name="connsiteY1" fmla="*/ 7860 h 10119"/>
              <a:gd name="connsiteX2" fmla="*/ 5495 w 10000"/>
              <a:gd name="connsiteY2" fmla="*/ 9765 h 10119"/>
              <a:gd name="connsiteX3" fmla="*/ 6686 w 10000"/>
              <a:gd name="connsiteY3" fmla="*/ 9464 h 10119"/>
              <a:gd name="connsiteX4" fmla="*/ 6672 w 10000"/>
              <a:gd name="connsiteY4" fmla="*/ 3332 h 10119"/>
              <a:gd name="connsiteX5" fmla="*/ 7050 w 10000"/>
              <a:gd name="connsiteY5" fmla="*/ 2680 h 10119"/>
              <a:gd name="connsiteX6" fmla="*/ 10000 w 10000"/>
              <a:gd name="connsiteY6" fmla="*/ 0 h 10119"/>
              <a:gd name="connsiteX0" fmla="*/ 0 w 10000"/>
              <a:gd name="connsiteY0" fmla="*/ 7860 h 10119"/>
              <a:gd name="connsiteX1" fmla="*/ 4842 w 10000"/>
              <a:gd name="connsiteY1" fmla="*/ 7860 h 10119"/>
              <a:gd name="connsiteX2" fmla="*/ 5495 w 10000"/>
              <a:gd name="connsiteY2" fmla="*/ 9765 h 10119"/>
              <a:gd name="connsiteX3" fmla="*/ 6686 w 10000"/>
              <a:gd name="connsiteY3" fmla="*/ 9464 h 10119"/>
              <a:gd name="connsiteX4" fmla="*/ 6672 w 10000"/>
              <a:gd name="connsiteY4" fmla="*/ 3332 h 10119"/>
              <a:gd name="connsiteX5" fmla="*/ 7065 w 10000"/>
              <a:gd name="connsiteY5" fmla="*/ 1727 h 10119"/>
              <a:gd name="connsiteX6" fmla="*/ 10000 w 10000"/>
              <a:gd name="connsiteY6" fmla="*/ 0 h 10119"/>
              <a:gd name="connsiteX0" fmla="*/ 0 w 9939"/>
              <a:gd name="connsiteY0" fmla="*/ 6729 h 8988"/>
              <a:gd name="connsiteX1" fmla="*/ 4842 w 9939"/>
              <a:gd name="connsiteY1" fmla="*/ 6729 h 8988"/>
              <a:gd name="connsiteX2" fmla="*/ 5495 w 9939"/>
              <a:gd name="connsiteY2" fmla="*/ 8634 h 8988"/>
              <a:gd name="connsiteX3" fmla="*/ 6686 w 9939"/>
              <a:gd name="connsiteY3" fmla="*/ 8333 h 8988"/>
              <a:gd name="connsiteX4" fmla="*/ 6672 w 9939"/>
              <a:gd name="connsiteY4" fmla="*/ 2201 h 8988"/>
              <a:gd name="connsiteX5" fmla="*/ 7065 w 9939"/>
              <a:gd name="connsiteY5" fmla="*/ 596 h 8988"/>
              <a:gd name="connsiteX6" fmla="*/ 9939 w 9939"/>
              <a:gd name="connsiteY6" fmla="*/ 0 h 8988"/>
              <a:gd name="connsiteX0" fmla="*/ 0 w 10000"/>
              <a:gd name="connsiteY0" fmla="*/ 7487 h 10000"/>
              <a:gd name="connsiteX1" fmla="*/ 4872 w 10000"/>
              <a:gd name="connsiteY1" fmla="*/ 7487 h 10000"/>
              <a:gd name="connsiteX2" fmla="*/ 5529 w 10000"/>
              <a:gd name="connsiteY2" fmla="*/ 9606 h 10000"/>
              <a:gd name="connsiteX3" fmla="*/ 6727 w 10000"/>
              <a:gd name="connsiteY3" fmla="*/ 9271 h 10000"/>
              <a:gd name="connsiteX4" fmla="*/ 6713 w 10000"/>
              <a:gd name="connsiteY4" fmla="*/ 2449 h 10000"/>
              <a:gd name="connsiteX5" fmla="*/ 7397 w 10000"/>
              <a:gd name="connsiteY5" fmla="*/ 464 h 10000"/>
              <a:gd name="connsiteX6" fmla="*/ 10000 w 10000"/>
              <a:gd name="connsiteY6" fmla="*/ 0 h 10000"/>
              <a:gd name="connsiteX0" fmla="*/ 0 w 10000"/>
              <a:gd name="connsiteY0" fmla="*/ 7487 h 10283"/>
              <a:gd name="connsiteX1" fmla="*/ 4872 w 10000"/>
              <a:gd name="connsiteY1" fmla="*/ 7487 h 10283"/>
              <a:gd name="connsiteX2" fmla="*/ 5499 w 10000"/>
              <a:gd name="connsiteY2" fmla="*/ 10070 h 10283"/>
              <a:gd name="connsiteX3" fmla="*/ 6727 w 10000"/>
              <a:gd name="connsiteY3" fmla="*/ 9271 h 10283"/>
              <a:gd name="connsiteX4" fmla="*/ 6713 w 10000"/>
              <a:gd name="connsiteY4" fmla="*/ 2449 h 10283"/>
              <a:gd name="connsiteX5" fmla="*/ 7397 w 10000"/>
              <a:gd name="connsiteY5" fmla="*/ 464 h 10283"/>
              <a:gd name="connsiteX6" fmla="*/ 10000 w 10000"/>
              <a:gd name="connsiteY6" fmla="*/ 0 h 10283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254"/>
              <a:gd name="connsiteX1" fmla="*/ 4857 w 10000"/>
              <a:gd name="connsiteY1" fmla="*/ 7090 h 10254"/>
              <a:gd name="connsiteX2" fmla="*/ 5346 w 10000"/>
              <a:gd name="connsiteY2" fmla="*/ 7880 h 10254"/>
              <a:gd name="connsiteX3" fmla="*/ 5499 w 10000"/>
              <a:gd name="connsiteY3" fmla="*/ 10070 h 10254"/>
              <a:gd name="connsiteX4" fmla="*/ 6727 w 10000"/>
              <a:gd name="connsiteY4" fmla="*/ 9271 h 10254"/>
              <a:gd name="connsiteX5" fmla="*/ 6713 w 10000"/>
              <a:gd name="connsiteY5" fmla="*/ 2449 h 10254"/>
              <a:gd name="connsiteX6" fmla="*/ 7397 w 10000"/>
              <a:gd name="connsiteY6" fmla="*/ 464 h 10254"/>
              <a:gd name="connsiteX7" fmla="*/ 10000 w 10000"/>
              <a:gd name="connsiteY7" fmla="*/ 0 h 1025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36"/>
              <a:gd name="connsiteX1" fmla="*/ 4857 w 10000"/>
              <a:gd name="connsiteY1" fmla="*/ 7090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464 h 10136"/>
              <a:gd name="connsiteX7" fmla="*/ 10000 w 10000"/>
              <a:gd name="connsiteY7" fmla="*/ 0 h 10136"/>
              <a:gd name="connsiteX0" fmla="*/ 0 w 10000"/>
              <a:gd name="connsiteY0" fmla="*/ 7487 h 10386"/>
              <a:gd name="connsiteX1" fmla="*/ 4857 w 10000"/>
              <a:gd name="connsiteY1" fmla="*/ 7090 h 10386"/>
              <a:gd name="connsiteX2" fmla="*/ 5087 w 10000"/>
              <a:gd name="connsiteY2" fmla="*/ 9536 h 10386"/>
              <a:gd name="connsiteX3" fmla="*/ 5499 w 10000"/>
              <a:gd name="connsiteY3" fmla="*/ 10070 h 10386"/>
              <a:gd name="connsiteX4" fmla="*/ 6727 w 10000"/>
              <a:gd name="connsiteY4" fmla="*/ 9271 h 10386"/>
              <a:gd name="connsiteX5" fmla="*/ 6713 w 10000"/>
              <a:gd name="connsiteY5" fmla="*/ 2449 h 10386"/>
              <a:gd name="connsiteX6" fmla="*/ 7397 w 10000"/>
              <a:gd name="connsiteY6" fmla="*/ 464 h 10386"/>
              <a:gd name="connsiteX7" fmla="*/ 10000 w 10000"/>
              <a:gd name="connsiteY7" fmla="*/ 0 h 10386"/>
              <a:gd name="connsiteX0" fmla="*/ 0 w 10000"/>
              <a:gd name="connsiteY0" fmla="*/ 7487 h 10386"/>
              <a:gd name="connsiteX1" fmla="*/ 4857 w 10000"/>
              <a:gd name="connsiteY1" fmla="*/ 7090 h 10386"/>
              <a:gd name="connsiteX2" fmla="*/ 5087 w 10000"/>
              <a:gd name="connsiteY2" fmla="*/ 9536 h 10386"/>
              <a:gd name="connsiteX3" fmla="*/ 5499 w 10000"/>
              <a:gd name="connsiteY3" fmla="*/ 10070 h 10386"/>
              <a:gd name="connsiteX4" fmla="*/ 6727 w 10000"/>
              <a:gd name="connsiteY4" fmla="*/ 9271 h 10386"/>
              <a:gd name="connsiteX5" fmla="*/ 6713 w 10000"/>
              <a:gd name="connsiteY5" fmla="*/ 2449 h 10386"/>
              <a:gd name="connsiteX6" fmla="*/ 7397 w 10000"/>
              <a:gd name="connsiteY6" fmla="*/ 464 h 10386"/>
              <a:gd name="connsiteX7" fmla="*/ 10000 w 10000"/>
              <a:gd name="connsiteY7" fmla="*/ 0 h 10386"/>
              <a:gd name="connsiteX0" fmla="*/ 0 w 10000"/>
              <a:gd name="connsiteY0" fmla="*/ 7487 h 10136"/>
              <a:gd name="connsiteX1" fmla="*/ 4948 w 10000"/>
              <a:gd name="connsiteY1" fmla="*/ 7024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464 h 10136"/>
              <a:gd name="connsiteX7" fmla="*/ 10000 w 10000"/>
              <a:gd name="connsiteY7" fmla="*/ 0 h 10136"/>
              <a:gd name="connsiteX0" fmla="*/ 0 w 10000"/>
              <a:gd name="connsiteY0" fmla="*/ 7487 h 10136"/>
              <a:gd name="connsiteX1" fmla="*/ 4948 w 10000"/>
              <a:gd name="connsiteY1" fmla="*/ 7024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928 h 10136"/>
              <a:gd name="connsiteX7" fmla="*/ 10000 w 10000"/>
              <a:gd name="connsiteY7" fmla="*/ 0 h 10136"/>
              <a:gd name="connsiteX0" fmla="*/ 0 w 10000"/>
              <a:gd name="connsiteY0" fmla="*/ 7090 h 9739"/>
              <a:gd name="connsiteX1" fmla="*/ 4948 w 10000"/>
              <a:gd name="connsiteY1" fmla="*/ 6627 h 9739"/>
              <a:gd name="connsiteX2" fmla="*/ 5087 w 10000"/>
              <a:gd name="connsiteY2" fmla="*/ 9139 h 9739"/>
              <a:gd name="connsiteX3" fmla="*/ 5499 w 10000"/>
              <a:gd name="connsiteY3" fmla="*/ 9673 h 9739"/>
              <a:gd name="connsiteX4" fmla="*/ 6727 w 10000"/>
              <a:gd name="connsiteY4" fmla="*/ 8874 h 9739"/>
              <a:gd name="connsiteX5" fmla="*/ 6713 w 10000"/>
              <a:gd name="connsiteY5" fmla="*/ 2052 h 9739"/>
              <a:gd name="connsiteX6" fmla="*/ 7397 w 10000"/>
              <a:gd name="connsiteY6" fmla="*/ 531 h 9739"/>
              <a:gd name="connsiteX7" fmla="*/ 10000 w 10000"/>
              <a:gd name="connsiteY7" fmla="*/ 0 h 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739">
                <a:moveTo>
                  <a:pt x="0" y="7090"/>
                </a:moveTo>
                <a:cubicBezTo>
                  <a:pt x="811" y="7090"/>
                  <a:pt x="4848" y="5718"/>
                  <a:pt x="4948" y="6627"/>
                </a:cubicBezTo>
                <a:cubicBezTo>
                  <a:pt x="5233" y="9221"/>
                  <a:pt x="4995" y="8631"/>
                  <a:pt x="5087" y="9139"/>
                </a:cubicBezTo>
                <a:cubicBezTo>
                  <a:pt x="5179" y="9647"/>
                  <a:pt x="5226" y="9717"/>
                  <a:pt x="5499" y="9673"/>
                </a:cubicBezTo>
                <a:cubicBezTo>
                  <a:pt x="5772" y="9629"/>
                  <a:pt x="6525" y="10144"/>
                  <a:pt x="6727" y="8874"/>
                </a:cubicBezTo>
                <a:cubicBezTo>
                  <a:pt x="6929" y="7604"/>
                  <a:pt x="6601" y="3442"/>
                  <a:pt x="6713" y="2052"/>
                </a:cubicBezTo>
                <a:cubicBezTo>
                  <a:pt x="6825" y="662"/>
                  <a:pt x="6792" y="1255"/>
                  <a:pt x="7397" y="531"/>
                </a:cubicBezTo>
                <a:cubicBezTo>
                  <a:pt x="8003" y="-193"/>
                  <a:pt x="9382" y="624"/>
                  <a:pt x="1000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0508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5001" cy="595313"/>
          </a:xfrm>
        </p:spPr>
        <p:txBody>
          <a:bodyPr>
            <a:normAutofit fontScale="90000"/>
          </a:bodyPr>
          <a:lstStyle/>
          <a:p>
            <a:r>
              <a:rPr lang="it-IT"/>
              <a:t>Proprietà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1" y="1172366"/>
            <a:ext cx="7103590" cy="3168128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 sz="2000"/>
              <a:t>Coniugano la semplicità dei campi con la flessibilità dei metodi</a:t>
            </a:r>
          </a:p>
          <a:p>
            <a:pPr marL="383540" lvl="1"/>
            <a:r>
              <a:rPr lang="it-IT" sz="1800"/>
              <a:t>Vi si accede come se fossero campi (es. </a:t>
            </a:r>
            <a:r>
              <a:rPr lang="it-IT" sz="1600" err="1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it-IT" sz="1600">
                <a:latin typeface="Courier New"/>
                <a:cs typeface="Courier New"/>
              </a:rPr>
              <a:t>(</a:t>
            </a:r>
            <a:r>
              <a:rPr lang="it-IT" sz="1600" err="1">
                <a:latin typeface="Courier New"/>
                <a:cs typeface="Courier New"/>
              </a:rPr>
              <a:t>counter.Value</a:t>
            </a:r>
            <a:r>
              <a:rPr lang="it-IT" sz="1600">
                <a:latin typeface="Courier New"/>
                <a:cs typeface="Courier New"/>
              </a:rPr>
              <a:t> &gt; 42)</a:t>
            </a:r>
            <a:r>
              <a:rPr lang="it-IT" sz="1800"/>
              <a:t>)</a:t>
            </a:r>
            <a:r>
              <a:rPr lang="it-IT" sz="1600" dirty="0"/>
              <a:t> </a:t>
            </a:r>
            <a:r>
              <a:rPr lang="it-IT" sz="1800"/>
              <a:t>ma in realtà sono metodi</a:t>
            </a:r>
            <a:endParaRPr lang="it-IT" sz="1800">
              <a:cs typeface="Calibri"/>
            </a:endParaRPr>
          </a:p>
          <a:p>
            <a:pPr marL="566420" lvl="2"/>
            <a:r>
              <a:rPr lang="it-IT" sz="1800" b="1" err="1">
                <a:solidFill>
                  <a:srgbClr val="0000FF"/>
                </a:solidFill>
                <a:latin typeface="Courier New"/>
                <a:cs typeface="Courier New"/>
              </a:rPr>
              <a:t>get</a:t>
            </a:r>
            <a:r>
              <a:rPr lang="it-IT" sz="1800" dirty="0">
                <a:solidFill>
                  <a:srgbClr val="C00000"/>
                </a:solidFill>
              </a:rPr>
              <a:t> </a:t>
            </a:r>
            <a:r>
              <a:rPr lang="it-IT" sz="1800"/>
              <a:t>: chiamato quando viene letto il valore della proprietà.</a:t>
            </a:r>
            <a:endParaRPr lang="it-IT" sz="1800" dirty="0">
              <a:cs typeface="Calibri"/>
            </a:endParaRPr>
          </a:p>
          <a:p>
            <a:pPr marL="566420" lvl="2"/>
            <a:r>
              <a:rPr lang="it-IT" sz="1800" b="1">
                <a:solidFill>
                  <a:srgbClr val="0000FF"/>
                </a:solidFill>
                <a:latin typeface="Courier New"/>
                <a:cs typeface="Courier New"/>
              </a:rPr>
              <a:t>set</a:t>
            </a:r>
            <a:r>
              <a:rPr lang="it-IT" sz="1800" dirty="0">
                <a:solidFill>
                  <a:srgbClr val="C00000"/>
                </a:solidFill>
              </a:rPr>
              <a:t> </a:t>
            </a:r>
            <a:r>
              <a:rPr lang="it-IT" sz="1800"/>
              <a:t>: chiamato quando viene assegnato un nuovo valore alla proprietà </a:t>
            </a:r>
            <a:endParaRPr lang="it-IT" sz="1800" dirty="0"/>
          </a:p>
          <a:p>
            <a:pPr marL="749300" lvl="3"/>
            <a:r>
              <a:rPr lang="it-IT" sz="1800"/>
              <a:t>la keyword «</a:t>
            </a:r>
            <a:r>
              <a:rPr lang="it-IT" sz="1800" b="1" err="1">
                <a:solidFill>
                  <a:srgbClr val="0000FF"/>
                </a:solidFill>
                <a:latin typeface="Courier New"/>
                <a:cs typeface="Courier New"/>
              </a:rPr>
              <a:t>value</a:t>
            </a:r>
            <a:r>
              <a:rPr lang="it-IT" sz="1800"/>
              <a:t>» referenzia il valore</a:t>
            </a:r>
            <a:endParaRPr lang="it-IT" sz="1800">
              <a:cs typeface="Calibri"/>
            </a:endParaRPr>
          </a:p>
          <a:p>
            <a:pPr marL="749300" lvl="3"/>
            <a:r>
              <a:rPr lang="it-IT" sz="1800"/>
              <a:t>se </a:t>
            </a:r>
            <a:r>
              <a:rPr lang="it-IT" sz="1800" b="1">
                <a:solidFill>
                  <a:srgbClr val="0000FF"/>
                </a:solidFill>
                <a:latin typeface="Courier New"/>
                <a:cs typeface="Courier New"/>
              </a:rPr>
              <a:t>set</a:t>
            </a:r>
            <a:r>
              <a:rPr lang="it-IT" sz="1800"/>
              <a:t> non è specificata, la proprietà è </a:t>
            </a:r>
            <a:r>
              <a:rPr lang="it-IT" sz="1800" err="1"/>
              <a:t>read-only</a:t>
            </a:r>
            <a:r>
              <a:rPr lang="it-IT" sz="1800" dirty="0"/>
              <a:t>.</a:t>
            </a:r>
            <a:endParaRPr lang="it-IT" sz="1800">
              <a:cs typeface="Calibri"/>
            </a:endParaRPr>
          </a:p>
          <a:p>
            <a:pPr marL="566420" lvl="2"/>
            <a:endParaRPr lang="it-IT" sz="1800">
              <a:cs typeface="Calibri"/>
            </a:endParaRPr>
          </a:p>
          <a:p>
            <a:pPr marL="383540" lvl="1"/>
            <a:r>
              <a:rPr lang="it-IT" sz="1800"/>
              <a:t>Nei casi in cui in Java si implementano metodi </a:t>
            </a:r>
            <a:r>
              <a:rPr lang="it-IT" sz="1800" i="1" err="1"/>
              <a:t>getter</a:t>
            </a:r>
            <a:r>
              <a:rPr lang="it-IT" sz="1800" i="1"/>
              <a:t>/setter</a:t>
            </a:r>
            <a:r>
              <a:rPr lang="it-IT" sz="1800"/>
              <a:t>, in C# di solito si usano le </a:t>
            </a:r>
            <a:r>
              <a:rPr lang="it-IT" sz="1800" i="1"/>
              <a:t>proprietà</a:t>
            </a:r>
            <a:r>
              <a:rPr lang="it-IT" sz="1800"/>
              <a:t>.</a:t>
            </a:r>
            <a:endParaRPr lang="it-IT" sz="1800">
              <a:cs typeface="Calibri"/>
            </a:endParaRPr>
          </a:p>
        </p:txBody>
      </p:sp>
      <p:sp>
        <p:nvSpPr>
          <p:cNvPr id="358404" name="Rectangle 4"/>
          <p:cNvSpPr>
            <a:spLocks noChangeArrowheads="1"/>
          </p:cNvSpPr>
          <p:nvPr/>
        </p:nvSpPr>
        <p:spPr bwMode="auto">
          <a:xfrm>
            <a:off x="7638017" y="1600816"/>
            <a:ext cx="4146545" cy="43396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age</a:t>
            </a:r>
            <a:r>
              <a:rPr lang="it-IT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0;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get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age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 age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value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  <a:p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...</a:t>
            </a:r>
          </a:p>
          <a:p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 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</a:t>
            </a:r>
            <a:r>
              <a:rPr lang="it-IT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 </a:t>
            </a:r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set</a:t>
            </a:r>
          </a:p>
          <a:p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p.Age = 42;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get</a:t>
            </a:r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= p.Age;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get e set</a:t>
            </a:r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p.Age += 1;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40443" y="4198232"/>
            <a:ext cx="3073411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Counter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protected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...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get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.value;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79562" y="4198233"/>
            <a:ext cx="3072765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Counter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protected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...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GetValue()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return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reccia a destra 3"/>
          <p:cNvSpPr/>
          <p:nvPr/>
        </p:nvSpPr>
        <p:spPr>
          <a:xfrm>
            <a:off x="3607193" y="4833079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550533" y="11956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ESEMPIO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45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797696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Proprietà - Esempio con Dato Derivato</a:t>
            </a: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79562" y="1277874"/>
            <a:ext cx="7578105" cy="49305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name, surname;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dateOfBirth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Proprietà di tipo int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it-IT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read-only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get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now =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.Now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dateOfBirth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now.Year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-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dn.Year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&lt;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||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&amp;&amp;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now.Day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&lt;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dn.Day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age--;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5000"/>
              </a:spcBef>
            </a:pPr>
            <a:endParaRPr lang="en-US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7054695" y="4804953"/>
            <a:ext cx="4728987" cy="12003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dob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"Luca"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"Bianchi"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dob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(p1.Age);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91138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Proprietà automatiche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6304043" cy="4948202"/>
          </a:xfrm>
        </p:spPr>
        <p:txBody>
          <a:bodyPr/>
          <a:lstStyle/>
          <a:p>
            <a:pPr lvl="1"/>
            <a:r>
              <a:rPr lang="it-IT"/>
              <a:t>Proprietà auto-implementate</a:t>
            </a:r>
          </a:p>
          <a:p>
            <a:pPr lvl="2"/>
            <a:r>
              <a:rPr lang="it-IT"/>
              <a:t>Disponibili dalla versione 3.0 del linguaggio</a:t>
            </a:r>
          </a:p>
          <a:p>
            <a:pPr lvl="1"/>
            <a:endParaRPr lang="it-IT"/>
          </a:p>
          <a:p>
            <a:pPr lvl="1"/>
            <a:r>
              <a:rPr lang="it-IT"/>
              <a:t>Permettono di rendere la dichiarazione delle proprietà più semplice e concisa.</a:t>
            </a:r>
          </a:p>
          <a:p>
            <a:pPr lvl="1"/>
            <a:endParaRPr lang="it-IT"/>
          </a:p>
          <a:p>
            <a:pPr lvl="1"/>
            <a:r>
              <a:rPr lang="it-IT"/>
              <a:t>Utili per proprietà che semplicemente permettono l’accesso a un membro privato, senza implementare logiche specifiche nei metodi di accesso (</a:t>
            </a:r>
            <a:r>
              <a:rPr lang="it-IT" err="1"/>
              <a:t>get</a:t>
            </a:r>
            <a:r>
              <a:rPr lang="it-IT"/>
              <a:t>/set).</a:t>
            </a:r>
          </a:p>
          <a:p>
            <a:pPr lvl="2"/>
            <a:r>
              <a:rPr lang="it-IT"/>
              <a:t>Il compilatore genera automaticamente un campo privato collegato alla proprietà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654160" y="1727866"/>
            <a:ext cx="3931382" cy="429348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nome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cognome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25600" y="4867187"/>
            <a:ext cx="5196047" cy="1154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Freccia a destra 11"/>
          <p:cNvSpPr/>
          <p:nvPr/>
        </p:nvSpPr>
        <p:spPr>
          <a:xfrm>
            <a:off x="6929690" y="5206077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25099" y="4842890"/>
            <a:ext cx="1212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/>
              <a:t>Codice</a:t>
            </a:r>
          </a:p>
          <a:p>
            <a:pPr algn="r"/>
            <a:r>
              <a:rPr lang="it-IT"/>
              <a:t>Originale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54160" y="1345129"/>
            <a:ext cx="38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/>
              <a:t>Codice «generato» dal Compilatore</a:t>
            </a:r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9352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A3A122C2-39CE-472D-BFCB-85013EAD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AF6CEA21-C31C-40E3-A2B0-28D81BD2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541" y="1328249"/>
            <a:ext cx="7758112" cy="4201502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A1E66F-3E31-4882-ADD6-E64A53D1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1-Properties</a:t>
            </a:r>
          </a:p>
        </p:txBody>
      </p:sp>
    </p:spTree>
    <p:extLst>
      <p:ext uri="{BB962C8B-B14F-4D97-AF65-F5344CB8AC3E}">
        <p14:creationId xmlns:p14="http://schemas.microsoft.com/office/powerpoint/2010/main" val="2251458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Initializers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5323655" cy="1802747"/>
          </a:xfrm>
        </p:spPr>
        <p:txBody>
          <a:bodyPr/>
          <a:lstStyle/>
          <a:p>
            <a:pPr lvl="2"/>
            <a:r>
              <a:rPr lang="it-IT" dirty="0"/>
              <a:t>Permettono di assegnare un valore a proprietà e campi pubblici di una classe al momento della creazione di una sua istanza</a:t>
            </a:r>
          </a:p>
          <a:p>
            <a:pPr lvl="2"/>
            <a:endParaRPr lang="it-IT" dirty="0"/>
          </a:p>
          <a:p>
            <a:pPr lvl="2"/>
            <a:r>
              <a:rPr lang="it-IT" dirty="0"/>
              <a:t>Senza che vi sia un costruttore che esplicitamente accetta tali parametri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6897" y="2950407"/>
            <a:ext cx="3801459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746" y="4279391"/>
            <a:ext cx="2822049" cy="152349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};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 {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Cognome=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88368" y="4097371"/>
            <a:ext cx="2412078" cy="1154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p1.Nome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p2.Nome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p2.Cognome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cxnSp>
        <p:nvCxnSpPr>
          <p:cNvPr id="18" name="Connettore 1 17"/>
          <p:cNvCxnSpPr/>
          <p:nvPr/>
        </p:nvCxnSpPr>
        <p:spPr>
          <a:xfrm>
            <a:off x="6053247" y="1234911"/>
            <a:ext cx="0" cy="493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ccia angolare in su 18"/>
          <p:cNvSpPr/>
          <p:nvPr/>
        </p:nvSpPr>
        <p:spPr>
          <a:xfrm rot="5400000">
            <a:off x="1987270" y="5145915"/>
            <a:ext cx="680455" cy="1058957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25" name="Segnaposto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6" name="Segnaposto piè di pagina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27A600B-71C5-4E17-BAF6-A1E4A430C6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11" y="5677600"/>
            <a:ext cx="477299" cy="47729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D0EA138-1665-4A55-A27E-98FC50E4B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8" y="5695697"/>
            <a:ext cx="495460" cy="49546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BC2400F5-5795-4201-8E1D-661AB76247A8}"/>
              </a:ext>
            </a:extLst>
          </p:cNvPr>
          <p:cNvSpPr txBox="1">
            <a:spLocks/>
          </p:cNvSpPr>
          <p:nvPr/>
        </p:nvSpPr>
        <p:spPr>
          <a:xfrm>
            <a:off x="6309777" y="1142047"/>
            <a:ext cx="5323655" cy="180274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420" lvl="2" fontAlgn="auto"/>
            <a:r>
              <a:rPr lang="it-IT" u="none" dirty="0"/>
              <a:t>Possono essere </a:t>
            </a:r>
            <a:r>
              <a:rPr lang="it-IT" u="none" dirty="0">
                <a:cs typeface="Calibri"/>
              </a:rPr>
              <a:t>«emulati» in Java combinando:</a:t>
            </a:r>
          </a:p>
          <a:p>
            <a:pPr marL="383540" lvl="2" indent="0" algn="ctr" fontAlgn="auto">
              <a:buFont typeface="Courier New" panose="02070309020205020404" pitchFamily="49" charset="0"/>
              <a:buNone/>
            </a:pPr>
            <a:r>
              <a:rPr lang="it-IT" i="1" u="none" dirty="0">
                <a:cs typeface="Calibri"/>
              </a:rPr>
              <a:t>Classi </a:t>
            </a:r>
            <a:r>
              <a:rPr lang="it-IT" i="1" u="none" dirty="0" err="1">
                <a:cs typeface="Calibri"/>
              </a:rPr>
              <a:t>Aninome</a:t>
            </a:r>
            <a:r>
              <a:rPr lang="it-IT" i="1" u="none" dirty="0">
                <a:cs typeface="Calibri"/>
              </a:rPr>
              <a:t> + </a:t>
            </a:r>
            <a:r>
              <a:rPr lang="it-IT" i="1" u="none" dirty="0" err="1">
                <a:cs typeface="Calibri"/>
              </a:rPr>
              <a:t>Initializzatori</a:t>
            </a:r>
            <a:endParaRPr lang="it-IT" i="1" u="none" dirty="0">
              <a:cs typeface="Calibri"/>
            </a:endParaRPr>
          </a:p>
          <a:p>
            <a:pPr marL="566420" lvl="2" fontAlgn="auto"/>
            <a:r>
              <a:rPr lang="it-IT" u="none" dirty="0">
                <a:cs typeface="Calibri"/>
              </a:rPr>
              <a:t>Ma funziona solo se:</a:t>
            </a:r>
          </a:p>
          <a:p>
            <a:pPr marL="749300" lvl="3" fontAlgn="auto"/>
            <a:r>
              <a:rPr lang="it-IT" u="none" dirty="0">
                <a:cs typeface="Calibri"/>
              </a:rPr>
              <a:t>Ci si riferisce a campi/metodi protetti o pubblici</a:t>
            </a:r>
          </a:p>
          <a:p>
            <a:pPr marL="749300" lvl="3" fontAlgn="auto"/>
            <a:r>
              <a:rPr lang="it-IT" u="none" dirty="0">
                <a:cs typeface="Calibri"/>
              </a:rPr>
              <a:t>La classe NON è </a:t>
            </a:r>
            <a:r>
              <a:rPr lang="en-US" u="none" dirty="0">
                <a:solidFill>
                  <a:srgbClr val="7F0055"/>
                </a:solidFill>
                <a:cs typeface="Calibri"/>
              </a:rPr>
              <a:t>final</a:t>
            </a:r>
            <a:r>
              <a:rPr lang="en-US" u="none" dirty="0">
                <a:solidFill>
                  <a:srgbClr val="000000"/>
                </a:solidFill>
                <a:cs typeface="Calibri"/>
              </a:rPr>
              <a:t> </a:t>
            </a:r>
          </a:p>
          <a:p>
            <a:pPr marL="749300" lvl="3" fontAlgn="auto"/>
            <a:endParaRPr lang="it-IT" u="none" dirty="0">
              <a:cs typeface="Calibri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CC05713-57FD-45EC-BB0E-FB2E3614B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651" y="2969945"/>
            <a:ext cx="4182459" cy="20451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en-US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nome)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200" u="none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= nome;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public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setCognome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cognome) {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200" u="none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= cognome;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endParaRPr lang="it-IT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F70DD619-6485-4C88-A0E1-E5E28BA40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193" y="5227007"/>
            <a:ext cx="3066279" cy="7848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 p1 = </a:t>
            </a:r>
            <a:r>
              <a:rPr lang="it-IT" sz="1200" u="none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Persona() {{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setNome(</a:t>
            </a:r>
            <a:r>
              <a:rPr lang="it-IT" sz="1200" u="none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SetCognome(</a:t>
            </a:r>
            <a:r>
              <a:rPr lang="it-IT" sz="1200" u="none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</a:p>
        </p:txBody>
      </p:sp>
      <p:sp>
        <p:nvSpPr>
          <p:cNvPr id="24" name="Freccia angolare in su 23">
            <a:extLst>
              <a:ext uri="{FF2B5EF4-FFF2-40B4-BE49-F238E27FC236}">
                <a16:creationId xmlns:a16="http://schemas.microsoft.com/office/drawing/2014/main" id="{F9E20B0F-5732-4BD8-9C75-B64F43806C33}"/>
              </a:ext>
            </a:extLst>
          </p:cNvPr>
          <p:cNvSpPr/>
          <p:nvPr/>
        </p:nvSpPr>
        <p:spPr>
          <a:xfrm rot="5400000">
            <a:off x="7341101" y="4940761"/>
            <a:ext cx="680455" cy="1058957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7243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.NET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6842333" cy="4948202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383540" lvl="1"/>
            <a:r>
              <a:rPr lang="it-IT" dirty="0"/>
              <a:t>Software framework sviluppato da Microsoft</a:t>
            </a:r>
            <a:endParaRPr lang="en-US" dirty="0"/>
          </a:p>
          <a:p>
            <a:pPr marL="566420" lvl="2"/>
            <a:r>
              <a:rPr lang="it-IT" dirty="0"/>
              <a:t>Include un’ampia </a:t>
            </a:r>
            <a:r>
              <a:rPr lang="it-IT" dirty="0">
                <a:solidFill>
                  <a:srgbClr val="C00000"/>
                </a:solidFill>
              </a:rPr>
              <a:t>Class Library</a:t>
            </a:r>
            <a:r>
              <a:rPr lang="it-IT" dirty="0"/>
              <a:t> e consente di compilare software scritti in diversi linguaggi supportati (principalmente </a:t>
            </a:r>
            <a:r>
              <a:rPr lang="it-IT" dirty="0">
                <a:solidFill>
                  <a:srgbClr val="C00000"/>
                </a:solidFill>
              </a:rPr>
              <a:t>C#</a:t>
            </a:r>
            <a:r>
              <a:rPr lang="it-IT" dirty="0"/>
              <a:t>).</a:t>
            </a:r>
            <a:endParaRPr lang="it-IT" dirty="0">
              <a:cs typeface="Calibri"/>
            </a:endParaRPr>
          </a:p>
          <a:p>
            <a:pPr marL="383540" lvl="2" indent="0">
              <a:buNone/>
            </a:pP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I programmi scritti per .NET sono eseguiti in un ambiente virtuale noto come </a:t>
            </a:r>
            <a:r>
              <a:rPr lang="it-IT" dirty="0">
                <a:solidFill>
                  <a:srgbClr val="C00000"/>
                </a:solidFill>
              </a:rPr>
              <a:t>CLR</a:t>
            </a:r>
            <a:r>
              <a:rPr lang="it-IT" dirty="0"/>
              <a:t> (Common Language Runtime)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Fornisce servizi per la gestione della memoria, la gestione delle eccezioni…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 programmi sono compilati in un linguaggio intermedio chiamato </a:t>
            </a:r>
            <a:r>
              <a:rPr lang="it-IT" dirty="0">
                <a:solidFill>
                  <a:srgbClr val="C00000"/>
                </a:solidFill>
              </a:rPr>
              <a:t>CIL</a:t>
            </a:r>
            <a:r>
              <a:rPr lang="it-IT" dirty="0"/>
              <a:t> (Common Intermediate Language)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>
                <a:ea typeface="+mn-lt"/>
                <a:cs typeface="+mn-lt"/>
              </a:rPr>
              <a:t>Il codice CIL è poi compilato Just-in-Time (</a:t>
            </a:r>
            <a:r>
              <a:rPr lang="it-IT" dirty="0">
                <a:solidFill>
                  <a:srgbClr val="C00000"/>
                </a:solidFill>
                <a:ea typeface="+mn-lt"/>
                <a:cs typeface="+mn-lt"/>
              </a:rPr>
              <a:t>JIT</a:t>
            </a:r>
            <a:r>
              <a:rPr lang="it-IT" dirty="0">
                <a:ea typeface="+mn-lt"/>
                <a:cs typeface="+mn-lt"/>
              </a:rPr>
              <a:t>) in codice macchina dalla CLR in fase di esecuzione, con riferimento alla specifica piattaforma, iniettando ciò che occorre del Framework Class Library (</a:t>
            </a:r>
            <a:r>
              <a:rPr lang="it-IT" dirty="0">
                <a:solidFill>
                  <a:srgbClr val="C00000"/>
                </a:solidFill>
                <a:ea typeface="+mn-lt"/>
                <a:cs typeface="+mn-lt"/>
              </a:rPr>
              <a:t>FCL</a:t>
            </a:r>
            <a:r>
              <a:rPr lang="it-IT" dirty="0">
                <a:ea typeface="+mn-lt"/>
                <a:cs typeface="+mn-lt"/>
              </a:rPr>
              <a:t>).</a:t>
            </a:r>
            <a:endParaRPr lang="it-IT" dirty="0">
              <a:cs typeface="Calibri"/>
            </a:endParaRPr>
          </a:p>
          <a:p>
            <a:pPr marL="566420" lvl="2"/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Analogia con ecosistema Java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Java </a:t>
            </a:r>
            <a:r>
              <a:rPr lang="it-IT" dirty="0">
                <a:sym typeface="Symbol" panose="05050102010706020507" pitchFamily="18" charset="2"/>
              </a:rPr>
              <a:t> C#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JDK </a:t>
            </a:r>
            <a:r>
              <a:rPr lang="it-IT" dirty="0">
                <a:sym typeface="Symbol" panose="05050102010706020507" pitchFamily="18" charset="2"/>
              </a:rPr>
              <a:t> Class Library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 err="1"/>
              <a:t>Bytecode</a:t>
            </a:r>
            <a:r>
              <a:rPr lang="it-IT" dirty="0"/>
              <a:t> </a:t>
            </a:r>
            <a:r>
              <a:rPr lang="it-IT" dirty="0">
                <a:sym typeface="Symbol" panose="05050102010706020507" pitchFamily="18" charset="2"/>
              </a:rPr>
              <a:t> CIL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>
                <a:sym typeface="Symbol" panose="05050102010706020507" pitchFamily="18" charset="2"/>
              </a:rPr>
              <a:t>JVM  CLR</a:t>
            </a:r>
            <a:endParaRPr lang="it-IT" dirty="0">
              <a:cs typeface="Calibri"/>
            </a:endParaRPr>
          </a:p>
          <a:p>
            <a:pPr marL="566420" lvl="2"/>
            <a:endParaRPr lang="it-IT" dirty="0">
              <a:cs typeface="Calibri"/>
            </a:endParaRPr>
          </a:p>
        </p:txBody>
      </p:sp>
      <p:pic>
        <p:nvPicPr>
          <p:cNvPr id="1026" name="Picture 2" descr="https://upload.wikimedia.org/wikipedia/commons/thumb/8/85/Overview_of_the_Common_Language_Infrastructure.svg/520px-Overview_of_the_Common_Language_Infrastru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62" y="1164687"/>
            <a:ext cx="4268820" cy="49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8211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Collection </a:t>
            </a:r>
            <a:r>
              <a:rPr lang="it-IT" dirty="0" err="1"/>
              <a:t>Initializers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5735898" y="1142047"/>
            <a:ext cx="6359193" cy="490936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3560" lvl="1" indent="-342900" fontAlgn="auto"/>
            <a:endParaRPr lang="it-IT" u="none" dirty="0">
              <a:cs typeface="Calibri"/>
            </a:endParaRPr>
          </a:p>
          <a:p>
            <a:pPr marL="543560" lvl="1" indent="-342900" fontAlgn="auto"/>
            <a:r>
              <a:rPr lang="it-IT" u="none" dirty="0">
                <a:cs typeface="Calibri"/>
              </a:rPr>
              <a:t>Disponibili</a:t>
            </a:r>
            <a:r>
              <a:rPr lang="it-IT" u="none" dirty="0"/>
              <a:t> a partire da Java </a:t>
            </a:r>
            <a:r>
              <a:rPr lang="it-IT" u="none" dirty="0">
                <a:cs typeface="Calibri"/>
              </a:rPr>
              <a:t>9 i seguenti metodi statici:</a:t>
            </a:r>
            <a:endParaRPr lang="it-IT" dirty="0"/>
          </a:p>
          <a:p>
            <a:pPr marL="383540" lvl="2" indent="0" fontAlgn="auto">
              <a:buNone/>
            </a:pPr>
            <a:endParaRPr lang="it-IT" u="none" dirty="0">
              <a:latin typeface="Calibri"/>
              <a:cs typeface="Calibri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latin typeface="Courier New"/>
                <a:cs typeface="Courier New"/>
              </a:rPr>
              <a:t>List.of</a:t>
            </a:r>
            <a:r>
              <a:rPr lang="it-IT" sz="1600" u="none" dirty="0"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List.of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key, V val)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k1, V v1, </a:t>
            </a:r>
            <a:endParaRPr lang="it-IT" sz="16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200660" lvl="1" indent="0" algn="r" fontAlgn="auto">
              <a:buNone/>
            </a:pP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K k2,</a:t>
            </a:r>
            <a:r>
              <a:rPr lang="it-IT" sz="1600" u="none" dirty="0">
                <a:latin typeface="Courier New"/>
                <a:cs typeface="Courier New"/>
              </a:rPr>
              <a:t> V v2)</a:t>
            </a:r>
            <a:endParaRPr lang="it-IT" sz="1600" dirty="0">
              <a:cs typeface="Calibri"/>
            </a:endParaRPr>
          </a:p>
          <a:p>
            <a:pPr marL="486410" lvl="1" indent="-285750" fontAlgn="auto">
              <a:buFont typeface="Courier New" panose="02070309020205020404" pitchFamily="49" charset="0"/>
              <a:buChar char="o"/>
            </a:pPr>
            <a:r>
              <a:rPr lang="it-IT" sz="1600" u="none" dirty="0">
                <a:latin typeface="Courier New"/>
                <a:cs typeface="Courier New"/>
              </a:rPr>
              <a:t>...</a:t>
            </a:r>
          </a:p>
          <a:p>
            <a:pPr marL="200660" lvl="1" indent="0" fontAlgn="auto">
              <a:buNone/>
            </a:pPr>
            <a:endParaRPr lang="it-IT" sz="1600" u="none" dirty="0">
              <a:latin typeface="Courier New"/>
              <a:cs typeface="Courier New"/>
            </a:endParaRPr>
          </a:p>
          <a:p>
            <a:pPr marL="486410" lvl="1" indent="-285750" fontAlgn="auto"/>
            <a:r>
              <a:rPr lang="it-IT" sz="1600" u="none" dirty="0">
                <a:latin typeface="Courier New"/>
                <a:cs typeface="Courier New"/>
              </a:rPr>
              <a:t>Restituiscono collezioni immutabili!</a:t>
            </a:r>
          </a:p>
          <a:p>
            <a:pPr fontAlgn="auto">
              <a:buNone/>
            </a:pPr>
            <a:endParaRPr lang="it-IT" dirty="0">
              <a:cs typeface="Calibri"/>
            </a:endParaRPr>
          </a:p>
        </p:txBody>
      </p:sp>
      <p:cxnSp>
        <p:nvCxnSpPr>
          <p:cNvPr id="18" name="Connettore 1 17"/>
          <p:cNvCxnSpPr/>
          <p:nvPr/>
        </p:nvCxnSpPr>
        <p:spPr>
          <a:xfrm>
            <a:off x="5603862" y="1303296"/>
            <a:ext cx="0" cy="493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egnaposto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6" name="Segnaposto piè di pagina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6850BFF-356C-496C-ACB1-3A0EC4F5D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11" y="5677600"/>
            <a:ext cx="477299" cy="4772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7912AD-A8EB-4C9B-8E62-7A8B00CD1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8" y="5695697"/>
            <a:ext cx="495460" cy="495460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7D5D09A9-4257-465A-ABB2-70EE7F4B9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98" y="2179256"/>
            <a:ext cx="3968893" cy="6001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{ 0,1,2,3 };</a:t>
            </a:r>
          </a:p>
          <a:p>
            <a:endParaRPr lang="it-IT" sz="1200" u="none" noProof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6D631AB-8419-41E3-B0F9-ECE717D119AB}"/>
              </a:ext>
            </a:extLst>
          </p:cNvPr>
          <p:cNvSpPr txBox="1">
            <a:spLocks/>
          </p:cNvSpPr>
          <p:nvPr/>
        </p:nvSpPr>
        <p:spPr>
          <a:xfrm>
            <a:off x="104168" y="1405306"/>
            <a:ext cx="5323655" cy="180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/>
            <a:r>
              <a:rPr lang="it-IT" u="none" dirty="0"/>
              <a:t>Permettono di specificare gli elementi iniziali di una struttura dati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8B49C8A-F313-43A3-9F9D-F302B96EB161}"/>
              </a:ext>
            </a:extLst>
          </p:cNvPr>
          <p:cNvSpPr/>
          <p:nvPr/>
        </p:nvSpPr>
        <p:spPr>
          <a:xfrm>
            <a:off x="436098" y="2957222"/>
            <a:ext cx="3968894" cy="123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b="0" i="0" u="none" dirty="0" err="1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0" i="0" u="none" dirty="0" err="1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u="none" dirty="0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Dictionary&lt;</a:t>
            </a:r>
            <a:r>
              <a:rPr lang="it-IT" sz="1200" b="0" i="0" u="none" dirty="0" err="1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200" b="0" i="0" u="non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 </a:t>
            </a: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{ 1,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"First"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}, </a:t>
            </a:r>
          </a:p>
          <a:p>
            <a:r>
              <a:rPr lang="it-IT" sz="1200" u="none" dirty="0">
                <a:solidFill>
                  <a:srgbClr val="1717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2,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"Second"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}, </a:t>
            </a:r>
          </a:p>
          <a:p>
            <a:r>
              <a:rPr lang="it-IT" sz="1200" u="none" dirty="0">
                <a:solidFill>
                  <a:srgbClr val="1717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3,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"Third"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5040EA-38C8-4C4F-882B-E2E324CB0471}"/>
              </a:ext>
            </a:extLst>
          </p:cNvPr>
          <p:cNvSpPr/>
          <p:nvPr/>
        </p:nvSpPr>
        <p:spPr>
          <a:xfrm>
            <a:off x="436098" y="4462670"/>
            <a:ext cx="3968893" cy="12149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b="0" i="0" u="none" dirty="0" err="1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0" i="0" u="none" dirty="0" err="1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u="none" dirty="0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Dictionary&lt;</a:t>
            </a:r>
            <a:r>
              <a:rPr lang="it-IT" sz="1200" b="0" i="0" u="none" dirty="0" err="1">
                <a:solidFill>
                  <a:srgbClr val="0101F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200" b="0" i="0" u="non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 </a:t>
            </a: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it-IT" sz="1200" b="0" i="0" u="none" dirty="0">
                <a:solidFill>
                  <a:srgbClr val="007D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"First"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it-IT" sz="1200" u="none" dirty="0">
                <a:solidFill>
                  <a:srgbClr val="1717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200" u="none" dirty="0">
                <a:solidFill>
                  <a:srgbClr val="007D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"Second"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it-IT" sz="1200" u="none" dirty="0">
                <a:solidFill>
                  <a:srgbClr val="1717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200" u="none" dirty="0">
                <a:solidFill>
                  <a:srgbClr val="007D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it-IT" sz="1200" b="0" i="0" u="none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"Third"</a:t>
            </a:r>
            <a:endParaRPr lang="it-IT" sz="1200" b="0" i="0" u="none" dirty="0">
              <a:solidFill>
                <a:srgbClr val="17171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u="none" dirty="0">
                <a:solidFill>
                  <a:srgbClr val="1717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22237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3</a:t>
            </a:r>
            <a:endParaRPr lang="it-IT" dirty="0"/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32F37AD4-485D-4A27-ADD5-9EDA9790E27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Ereditarietà, Polimorfismo, Interfacce, Eccezioni, Dynamic </a:t>
            </a:r>
            <a:r>
              <a:rPr lang="it-IT" sz="2400" dirty="0" err="1"/>
              <a:t>Binding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84732280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/>
              <a:t>Eredità singola</a:t>
            </a:r>
          </a:p>
          <a:p>
            <a:pPr lvl="2"/>
            <a:r>
              <a:rPr lang="it-IT" sz="1800" dirty="0"/>
              <a:t>riferimento a classe padre: «</a:t>
            </a:r>
            <a:r>
              <a:rPr lang="it-I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it-IT" sz="1800" dirty="0"/>
              <a:t>» in Java, «</a:t>
            </a:r>
            <a:r>
              <a:rPr lang="it-IT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it-IT" sz="1800" dirty="0"/>
              <a:t>» in C#</a:t>
            </a:r>
          </a:p>
          <a:p>
            <a:pPr lvl="2"/>
            <a:endParaRPr lang="it-IT" sz="1200" dirty="0"/>
          </a:p>
          <a:p>
            <a:pPr lvl="1"/>
            <a:r>
              <a:rPr lang="it-IT" dirty="0"/>
              <a:t>Polimorfismo con late </a:t>
            </a:r>
            <a:r>
              <a:rPr lang="it-IT" dirty="0" err="1"/>
              <a:t>binding</a:t>
            </a:r>
            <a:endParaRPr lang="it-IT" dirty="0"/>
          </a:p>
          <a:p>
            <a:pPr lvl="1"/>
            <a:endParaRPr lang="it-IT" sz="1200" dirty="0"/>
          </a:p>
          <a:p>
            <a:pPr lvl="1"/>
            <a:r>
              <a:rPr lang="it-IT" dirty="0"/>
              <a:t>Classi/metodi virtuali non estendibili/</a:t>
            </a:r>
            <a:r>
              <a:rPr lang="it-IT" dirty="0" err="1"/>
              <a:t>ridefinibili</a:t>
            </a:r>
            <a:r>
              <a:rPr lang="it-IT" dirty="0"/>
              <a:t>: «</a:t>
            </a:r>
            <a:r>
              <a:rPr lang="it-IT" b="1" dirty="0">
                <a:solidFill>
                  <a:srgbClr val="1C23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 dirty="0"/>
              <a:t>» in Java, «</a:t>
            </a:r>
            <a:r>
              <a:rPr lang="it-IT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sealed</a:t>
            </a:r>
            <a:r>
              <a:rPr lang="it-IT" dirty="0"/>
              <a:t>» 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Ereditarietà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it-IT" dirty="0"/>
              <a:t>In Java tutti i metodi sono virtuali, mentre in C# (come in C++) sono virtuali solo i metodi definiti con la keyword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it-IT" dirty="0"/>
              <a:t>». </a:t>
            </a:r>
          </a:p>
          <a:p>
            <a:pPr lvl="1"/>
            <a:r>
              <a:rPr lang="it-IT" sz="2100" dirty="0"/>
              <a:t>In C# nel ridefinire un metodo virtuale è necessario usare la keyword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sz="2100" dirty="0"/>
              <a:t>»</a:t>
            </a:r>
          </a:p>
          <a:p>
            <a:pPr lvl="2"/>
            <a:r>
              <a:rPr lang="it-IT" dirty="0"/>
              <a:t>Analogie con l’annotazione Java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 sz="2100" dirty="0"/>
              <a:t>In C# è possibile ridefinire anche metodi non virtuali (con tutti i limiti del caso) tramite la keyword «</a:t>
            </a:r>
            <a:r>
              <a:rPr lang="it-IT" sz="2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2100" dirty="0"/>
              <a:t>».</a:t>
            </a:r>
          </a:p>
          <a:p>
            <a:pPr lvl="1"/>
            <a:r>
              <a:rPr lang="it-IT" dirty="0"/>
              <a:t>In C# </a:t>
            </a:r>
            <a:r>
              <a:rPr lang="it-IT" b="1" dirty="0"/>
              <a:t>non</a:t>
            </a:r>
            <a:r>
              <a:rPr lang="it-IT" dirty="0"/>
              <a:t> si può cambiare visibilità nel ridefinire un metodo virtuale (es. da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dirty="0"/>
              <a:t>» a «</a:t>
            </a:r>
            <a:r>
              <a:rPr lang="it-IT" sz="2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dirty="0"/>
              <a:t>»).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Ereditarietà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3" y="1200522"/>
            <a:ext cx="4257752" cy="238243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class</a:t>
            </a:r>
            <a:r>
              <a:rPr lang="it-IT" sz="1100" b="0"/>
              <a:t> </a:t>
            </a:r>
            <a:r>
              <a:rPr lang="it-IT" sz="1100" b="0" err="1"/>
              <a:t>ExtendibleCounter</a:t>
            </a:r>
            <a:r>
              <a:rPr lang="it-IT" sz="1100" b="0"/>
              <a:t>{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 err="1">
                <a:solidFill>
                  <a:srgbClr val="7F0055"/>
                </a:solidFill>
              </a:rPr>
              <a:t>protected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; </a:t>
            </a:r>
          </a:p>
          <a:p>
            <a:pPr>
              <a:spcAft>
                <a:spcPts val="0"/>
              </a:spcAft>
            </a:pPr>
            <a:r>
              <a:rPr lang="it-IT" sz="1100" b="0"/>
              <a:t> 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/>
              <a:t>ExtendibleCounter</a:t>
            </a:r>
            <a:r>
              <a:rPr lang="it-IT" sz="1100" b="0"/>
              <a:t>(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/>
              <a:t>){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 = 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/>
              <a:t>;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void</a:t>
            </a:r>
            <a:r>
              <a:rPr lang="it-IT" sz="1100" b="0"/>
              <a:t> </a:t>
            </a:r>
            <a:r>
              <a:rPr lang="it-IT" sz="1100" b="0" err="1"/>
              <a:t>increment</a:t>
            </a:r>
            <a:r>
              <a:rPr lang="it-IT" sz="1100" b="0"/>
              <a:t>() {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++;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/>
              <a:t>getValue</a:t>
            </a:r>
            <a:r>
              <a:rPr lang="it-IT" sz="1100" b="0"/>
              <a:t>() { 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return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; 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573984" y="146163"/>
            <a:ext cx="4103822" cy="309156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ExtendibleCounter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value;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ExtendibleCounter(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initialValue)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    this</a:t>
            </a:r>
            <a:r>
              <a:rPr lang="it-IT" sz="1100" b="0" noProof="1">
                <a:ea typeface="Calibri"/>
              </a:rPr>
              <a:t>.value = initialValue;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virtual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Increment()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.value++;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GetValue() {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.value;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54" y="2142115"/>
            <a:ext cx="495460" cy="495460"/>
          </a:xfrm>
          <a:prstGeom prst="rect">
            <a:avLst/>
          </a:prstGeom>
        </p:spPr>
      </p:pic>
      <p:sp>
        <p:nvSpPr>
          <p:cNvPr id="11" name="Segnaposto testo 7"/>
          <p:cNvSpPr txBox="1">
            <a:spLocks/>
          </p:cNvSpPr>
          <p:nvPr/>
        </p:nvSpPr>
        <p:spPr>
          <a:xfrm>
            <a:off x="7566661" y="2716071"/>
            <a:ext cx="4422294" cy="34999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LimitCounter</a:t>
            </a:r>
            <a:r>
              <a:rPr lang="it-IT" sz="1100" b="0">
                <a:ea typeface="Calibri"/>
              </a:rPr>
              <a:t> :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ExtendibleCounter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{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ea typeface="Calibri"/>
              </a:rPr>
              <a:t> 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LimitCounter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initialValue,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)</a:t>
            </a:r>
          </a:p>
          <a:p>
            <a:pPr fontAlgn="auto"/>
            <a:r>
              <a:rPr lang="it-IT" sz="1100" b="0">
                <a:ea typeface="Calibri"/>
              </a:rPr>
              <a:t>     :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base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initialValue</a:t>
            </a:r>
            <a:r>
              <a:rPr lang="it-IT" sz="1100" b="0">
                <a:ea typeface="Calibri"/>
              </a:rPr>
              <a:t>)</a:t>
            </a:r>
          </a:p>
          <a:p>
            <a:pPr fontAlgn="auto"/>
            <a:r>
              <a:rPr lang="it-IT" sz="1100" b="0">
                <a:ea typeface="Calibri"/>
              </a:rPr>
              <a:t>  { 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err="1">
                <a:ea typeface="Calibri"/>
              </a:rPr>
              <a:t>.limit</a:t>
            </a:r>
            <a:r>
              <a:rPr lang="it-IT" sz="1100" b="0">
                <a:ea typeface="Calibri"/>
              </a:rPr>
              <a:t> =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 </a:t>
            </a:r>
          </a:p>
          <a:p>
            <a:pPr fontAlgn="auto"/>
            <a:r>
              <a:rPr lang="it-IT" sz="1100" b="0">
                <a:ea typeface="Calibri"/>
              </a:rPr>
              <a:t>  }  </a:t>
            </a:r>
          </a:p>
          <a:p>
            <a:pPr fontAlgn="auto"/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bool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IsOver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  {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value</a:t>
            </a:r>
            <a:r>
              <a:rPr lang="it-IT" sz="1100" b="0">
                <a:ea typeface="Calibri"/>
              </a:rPr>
              <a:t> ==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ea typeface="Calibri"/>
              </a:rPr>
              <a:t>  }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Overriding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 del metodo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increment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()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override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Increment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  {    </a:t>
            </a:r>
          </a:p>
          <a:p>
            <a:pPr fontAlgn="auto"/>
            <a:r>
              <a:rPr lang="it-IT" sz="1100" b="0"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>
                <a:ea typeface="Calibri"/>
              </a:rPr>
              <a:t> (!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err="1">
                <a:ea typeface="Calibri"/>
              </a:rPr>
              <a:t>.IsOver</a:t>
            </a:r>
            <a:r>
              <a:rPr lang="it-IT" sz="1100" b="0">
                <a:ea typeface="Calibri"/>
              </a:rPr>
              <a:t>())</a:t>
            </a:r>
          </a:p>
          <a:p>
            <a:pPr fontAlgn="auto"/>
            <a:r>
              <a:rPr lang="it-IT" sz="1100" b="0">
                <a:ea typeface="Calibri"/>
              </a:rPr>
              <a:t>  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base</a:t>
            </a:r>
            <a:r>
              <a:rPr lang="it-IT" sz="1100" b="0" err="1">
                <a:ea typeface="Calibri"/>
              </a:rPr>
              <a:t>.Increment</a:t>
            </a:r>
            <a:r>
              <a:rPr lang="it-IT" sz="1100" b="0">
                <a:ea typeface="Calibri"/>
              </a:rPr>
              <a:t>();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richiamo versione base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}</a:t>
            </a:r>
          </a:p>
          <a:p>
            <a:pPr fontAlgn="auto"/>
            <a:r>
              <a:rPr lang="it-IT" sz="1100" b="0">
                <a:ea typeface="Calibri"/>
              </a:rPr>
              <a:t>}</a:t>
            </a:r>
          </a:p>
        </p:txBody>
      </p:sp>
      <p:sp>
        <p:nvSpPr>
          <p:cNvPr id="12" name="Segnaposto testo 5"/>
          <p:cNvSpPr txBox="1">
            <a:spLocks/>
          </p:cNvSpPr>
          <p:nvPr/>
        </p:nvSpPr>
        <p:spPr>
          <a:xfrm>
            <a:off x="902493" y="3359019"/>
            <a:ext cx="5148561" cy="28977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sz="1100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class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latin typeface="Courier New"/>
                <a:cs typeface="Courier New"/>
              </a:rPr>
              <a:t>LimitCounter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extends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latin typeface="Courier New"/>
                <a:cs typeface="Courier New"/>
              </a:rPr>
              <a:t>ExtendibleCounter</a:t>
            </a:r>
            <a:r>
              <a:rPr lang="it-IT" sz="1100" b="0" dirty="0">
                <a:latin typeface="Courier New"/>
                <a:cs typeface="Courier New"/>
              </a:rPr>
              <a:t>{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protected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int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0000C0"/>
                </a:solidFill>
                <a:latin typeface="Courier New"/>
                <a:cs typeface="Courier New"/>
              </a:rPr>
              <a:t>limit</a:t>
            </a:r>
            <a:r>
              <a:rPr lang="it-IT" sz="1100" b="0" dirty="0">
                <a:latin typeface="Courier New"/>
                <a:cs typeface="Courier New"/>
              </a:rPr>
              <a:t>;</a:t>
            </a:r>
          </a:p>
          <a:p>
            <a:pPr fontAlgn="auto">
              <a:spcAft>
                <a:spcPts val="0"/>
              </a:spcAft>
            </a:pPr>
            <a:endParaRPr lang="it-IT" sz="1100" b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</a:t>
            </a:r>
            <a:r>
              <a:rPr lang="it-IT" sz="1100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latin typeface="Courier New"/>
                <a:cs typeface="Courier New"/>
              </a:rPr>
              <a:t>LimitCounter</a:t>
            </a:r>
            <a:r>
              <a:rPr lang="it-IT" sz="1100" b="0" dirty="0">
                <a:latin typeface="Courier New"/>
                <a:cs typeface="Courier New"/>
              </a:rPr>
              <a:t>(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int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6A3E3E"/>
                </a:solidFill>
                <a:latin typeface="Courier New"/>
                <a:cs typeface="Courier New"/>
              </a:rPr>
              <a:t>initialValue</a:t>
            </a:r>
            <a:r>
              <a:rPr lang="it-IT" sz="1100" b="0" dirty="0" err="1">
                <a:latin typeface="Courier New"/>
                <a:cs typeface="Courier New"/>
              </a:rPr>
              <a:t>,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int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6A3E3E"/>
                </a:solidFill>
                <a:latin typeface="Courier New"/>
                <a:cs typeface="Courier New"/>
              </a:rPr>
              <a:t>limit</a:t>
            </a:r>
            <a:r>
              <a:rPr lang="it-IT" sz="1100" b="0" dirty="0">
                <a:latin typeface="Courier New"/>
                <a:cs typeface="Courier New"/>
              </a:rPr>
              <a:t>){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  </a:t>
            </a:r>
            <a:r>
              <a:rPr lang="it-IT" sz="1100" b="0" dirty="0">
                <a:solidFill>
                  <a:srgbClr val="7F0055"/>
                </a:solidFill>
                <a:latin typeface="Courier New"/>
                <a:cs typeface="Courier New"/>
              </a:rPr>
              <a:t>super</a:t>
            </a:r>
            <a:r>
              <a:rPr lang="it-IT" sz="1100" b="0" dirty="0">
                <a:latin typeface="Courier New"/>
                <a:cs typeface="Courier New"/>
              </a:rPr>
              <a:t>(</a:t>
            </a:r>
            <a:r>
              <a:rPr lang="it-IT" sz="1100" b="0" dirty="0" err="1">
                <a:solidFill>
                  <a:srgbClr val="6A3E3E"/>
                </a:solidFill>
                <a:latin typeface="Courier New"/>
                <a:cs typeface="Courier New"/>
              </a:rPr>
              <a:t>initialValue</a:t>
            </a:r>
            <a:r>
              <a:rPr lang="it-IT" sz="1100" b="0" dirty="0">
                <a:latin typeface="Courier New"/>
                <a:cs typeface="Courier New"/>
              </a:rPr>
              <a:t>);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 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this</a:t>
            </a:r>
            <a:r>
              <a:rPr lang="it-IT" sz="1100" b="0" dirty="0" err="1">
                <a:latin typeface="Courier New"/>
                <a:cs typeface="Courier New"/>
              </a:rPr>
              <a:t>.</a:t>
            </a:r>
            <a:r>
              <a:rPr lang="it-IT" sz="1100" b="0" dirty="0" err="1">
                <a:solidFill>
                  <a:srgbClr val="0000C0"/>
                </a:solidFill>
                <a:latin typeface="Courier New"/>
                <a:cs typeface="Courier New"/>
              </a:rPr>
              <a:t>limit</a:t>
            </a:r>
            <a:r>
              <a:rPr lang="it-IT" sz="1100" b="0" dirty="0">
                <a:latin typeface="Courier New"/>
                <a:cs typeface="Courier New"/>
              </a:rPr>
              <a:t> = </a:t>
            </a:r>
            <a:r>
              <a:rPr lang="it-IT" sz="1100" b="0" dirty="0" err="1">
                <a:solidFill>
                  <a:srgbClr val="6A3E3E"/>
                </a:solidFill>
                <a:latin typeface="Courier New"/>
                <a:cs typeface="Courier New"/>
              </a:rPr>
              <a:t>limit</a:t>
            </a:r>
            <a:r>
              <a:rPr lang="it-IT" sz="1100" b="0" dirty="0">
                <a:latin typeface="Courier New"/>
                <a:cs typeface="Courier New"/>
              </a:rPr>
              <a:t>;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}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</a:t>
            </a:r>
            <a:endParaRPr lang="it-IT" sz="1100" b="0" dirty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</a:t>
            </a:r>
            <a:r>
              <a:rPr lang="it-IT" sz="1100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boolean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latin typeface="Courier New"/>
                <a:cs typeface="Courier New"/>
              </a:rPr>
              <a:t>isOver</a:t>
            </a:r>
            <a:r>
              <a:rPr lang="it-IT" sz="1100" b="0" dirty="0">
                <a:latin typeface="Courier New"/>
                <a:cs typeface="Courier New"/>
              </a:rPr>
              <a:t>() { </a:t>
            </a:r>
            <a:endParaRPr lang="it-IT" sz="1100" b="0" dirty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 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return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0000C0"/>
                </a:solidFill>
                <a:latin typeface="Courier New"/>
                <a:cs typeface="Courier New"/>
              </a:rPr>
              <a:t>value</a:t>
            </a:r>
            <a:r>
              <a:rPr lang="it-IT" sz="1100" b="0" dirty="0">
                <a:solidFill>
                  <a:srgbClr val="0000C0"/>
                </a:solidFill>
                <a:latin typeface="Courier New"/>
                <a:cs typeface="Courier New"/>
              </a:rPr>
              <a:t> </a:t>
            </a:r>
            <a:r>
              <a:rPr lang="it-IT" sz="1100" b="0" dirty="0">
                <a:latin typeface="Courier New"/>
                <a:cs typeface="Courier New"/>
              </a:rPr>
              <a:t>==</a:t>
            </a:r>
            <a:r>
              <a:rPr lang="it-IT" sz="1100" b="0" dirty="0" err="1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0000C0"/>
                </a:solidFill>
                <a:latin typeface="Courier New"/>
                <a:cs typeface="Courier New"/>
              </a:rPr>
              <a:t>limit</a:t>
            </a:r>
            <a:r>
              <a:rPr lang="it-IT" sz="1100" b="0" dirty="0">
                <a:latin typeface="Courier New"/>
                <a:cs typeface="Courier New"/>
              </a:rPr>
              <a:t>; </a:t>
            </a:r>
            <a:endParaRPr lang="it-IT" sz="1100" b="0" dirty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}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</a:t>
            </a:r>
            <a:endParaRPr lang="it-IT" sz="1100" b="0" dirty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</a:t>
            </a:r>
            <a:r>
              <a:rPr lang="it-IT" sz="1100" b="0" dirty="0">
                <a:solidFill>
                  <a:srgbClr val="3F7F5F"/>
                </a:solidFill>
                <a:latin typeface="Courier New"/>
                <a:cs typeface="Courier New"/>
              </a:rPr>
              <a:t>// </a:t>
            </a:r>
            <a:r>
              <a:rPr lang="it-IT" sz="1100" b="0" dirty="0" err="1">
                <a:solidFill>
                  <a:srgbClr val="3F7F5F"/>
                </a:solidFill>
                <a:latin typeface="Courier New"/>
                <a:cs typeface="Courier New"/>
              </a:rPr>
              <a:t>Overriding</a:t>
            </a:r>
            <a:r>
              <a:rPr lang="it-IT" sz="1100" b="0" dirty="0">
                <a:solidFill>
                  <a:srgbClr val="3F7F5F"/>
                </a:solidFill>
                <a:latin typeface="Courier New"/>
                <a:cs typeface="Courier New"/>
              </a:rPr>
              <a:t> del metodo </a:t>
            </a:r>
            <a:r>
              <a:rPr lang="it-IT" sz="1100" b="0" dirty="0" err="1">
                <a:solidFill>
                  <a:srgbClr val="3F7F5F"/>
                </a:solidFill>
                <a:latin typeface="Courier New"/>
                <a:cs typeface="Courier New"/>
              </a:rPr>
              <a:t>increment</a:t>
            </a:r>
            <a:r>
              <a:rPr lang="it-IT" sz="1100" b="0" dirty="0">
                <a:solidFill>
                  <a:srgbClr val="3F7F5F"/>
                </a:solidFill>
                <a:latin typeface="Courier New"/>
                <a:cs typeface="Courier New"/>
              </a:rPr>
              <a:t>()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</a:t>
            </a:r>
            <a:r>
              <a:rPr lang="it-IT" sz="1100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void</a:t>
            </a:r>
            <a:r>
              <a:rPr lang="it-IT" sz="1100" b="0" dirty="0">
                <a:latin typeface="Courier New"/>
                <a:cs typeface="Courier New"/>
              </a:rPr>
              <a:t> </a:t>
            </a:r>
            <a:r>
              <a:rPr lang="it-IT" sz="1100" b="0" dirty="0" err="1">
                <a:latin typeface="Courier New"/>
                <a:cs typeface="Courier New"/>
              </a:rPr>
              <a:t>increment</a:t>
            </a:r>
            <a:r>
              <a:rPr lang="it-IT" sz="1100" b="0" dirty="0">
                <a:latin typeface="Courier New"/>
                <a:cs typeface="Courier New"/>
              </a:rPr>
              <a:t>(){    </a:t>
            </a:r>
            <a:endParaRPr lang="it-IT" sz="1100" b="0" dirty="0"/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 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if</a:t>
            </a:r>
            <a:r>
              <a:rPr lang="it-IT" sz="1100" b="0" dirty="0">
                <a:latin typeface="Courier New"/>
                <a:cs typeface="Courier New"/>
              </a:rPr>
              <a:t> (!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this</a:t>
            </a:r>
            <a:r>
              <a:rPr lang="it-IT" sz="1100" b="0" dirty="0" err="1">
                <a:latin typeface="Courier New"/>
                <a:cs typeface="Courier New"/>
              </a:rPr>
              <a:t>.isOver</a:t>
            </a:r>
            <a:r>
              <a:rPr lang="it-IT" sz="1100" b="0" dirty="0">
                <a:latin typeface="Courier New"/>
                <a:cs typeface="Courier New"/>
              </a:rPr>
              <a:t>())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     </a:t>
            </a:r>
            <a:r>
              <a:rPr lang="it-IT" sz="1100" b="0" dirty="0" err="1">
                <a:solidFill>
                  <a:srgbClr val="7F0055"/>
                </a:solidFill>
                <a:latin typeface="Courier New"/>
                <a:cs typeface="Courier New"/>
              </a:rPr>
              <a:t>super</a:t>
            </a:r>
            <a:r>
              <a:rPr lang="it-IT" sz="1100" b="0" dirty="0" err="1">
                <a:latin typeface="Courier New"/>
                <a:cs typeface="Courier New"/>
              </a:rPr>
              <a:t>.increment</a:t>
            </a:r>
            <a:r>
              <a:rPr lang="it-IT" sz="1100" b="0" dirty="0">
                <a:latin typeface="Courier New"/>
                <a:cs typeface="Courier New"/>
              </a:rPr>
              <a:t>(); </a:t>
            </a:r>
            <a:r>
              <a:rPr lang="it-IT" sz="1100" b="0" dirty="0">
                <a:solidFill>
                  <a:srgbClr val="3F7F5F"/>
                </a:solidFill>
                <a:latin typeface="Courier New"/>
                <a:cs typeface="Courier New"/>
              </a:rPr>
              <a:t>// richiamo versione padre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  }</a:t>
            </a:r>
          </a:p>
          <a:p>
            <a:pPr fontAlgn="auto">
              <a:spcAft>
                <a:spcPts val="0"/>
              </a:spcAft>
            </a:pPr>
            <a:r>
              <a:rPr lang="it-IT" sz="1100" b="0" dirty="0">
                <a:latin typeface="Courier New"/>
                <a:cs typeface="Courier New"/>
              </a:rPr>
              <a:t>}</a:t>
            </a:r>
            <a:endParaRPr lang="it-IT" sz="1100" b="0" dirty="0">
              <a:solidFill>
                <a:srgbClr val="1C2358"/>
              </a:solidFill>
              <a:latin typeface="Courier New"/>
              <a:ea typeface="Calibri"/>
              <a:cs typeface="Courier New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4" y="3903374"/>
            <a:ext cx="477299" cy="477299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1E7B-03CA-4F9E-9D09-58F23C9E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Overriding </a:t>
            </a:r>
            <a:r>
              <a:rPr lang="it-IT">
                <a:ea typeface="+mj-lt"/>
                <a:cs typeface="+mj-lt"/>
              </a:rPr>
              <a:t>–</a:t>
            </a:r>
            <a:r>
              <a:rPr lang="it-IT">
                <a:cs typeface="Calibri Light"/>
              </a:rPr>
              <a:t> Aspetti critici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E7E3C-EFF1-4907-A3B7-40A69511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6BBC9-202E-4CB7-92CF-D6F718DB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241D2-0EE4-45EB-B166-87D751CB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B265D096-E804-4750-9A16-CAA01FAF21EA}"/>
              </a:ext>
            </a:extLst>
          </p:cNvPr>
          <p:cNvSpPr txBox="1">
            <a:spLocks/>
          </p:cNvSpPr>
          <p:nvPr/>
        </p:nvSpPr>
        <p:spPr>
          <a:xfrm>
            <a:off x="241380" y="1438556"/>
            <a:ext cx="11550769" cy="46507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 fontAlgn="auto"/>
            <a:r>
              <a:rPr lang="it-IT" u="none"/>
              <a:t>In Java tutti i metodi sono virtuali</a:t>
            </a:r>
            <a:endParaRPr lang="en-US"/>
          </a:p>
          <a:p>
            <a:pPr marL="566420" lvl="2"/>
            <a:r>
              <a:rPr lang="it-IT" u="none">
                <a:cs typeface="Calibri"/>
              </a:rPr>
              <a:t>A parte quelli etichettati come </a:t>
            </a:r>
            <a:r>
              <a:rPr lang="it-IT" u="none">
                <a:ea typeface="+mn-lt"/>
                <a:cs typeface="+mn-lt"/>
              </a:rPr>
              <a:t>«</a:t>
            </a:r>
            <a:r>
              <a:rPr lang="it-IT" b="1" u="none">
                <a:solidFill>
                  <a:srgbClr val="1C2358"/>
                </a:solidFill>
                <a:latin typeface="Courier New"/>
                <a:ea typeface="+mn-lt"/>
                <a:cs typeface="Courier New"/>
              </a:rPr>
              <a:t>final</a:t>
            </a:r>
            <a:r>
              <a:rPr lang="it-IT" u="none">
                <a:ea typeface="+mn-lt"/>
                <a:cs typeface="+mn-lt"/>
              </a:rPr>
              <a:t>»</a:t>
            </a:r>
            <a:endParaRPr lang="it-IT" u="none" dirty="0">
              <a:ea typeface="+mn-lt"/>
              <a:cs typeface="+mn-lt"/>
            </a:endParaRPr>
          </a:p>
          <a:p>
            <a:pPr marL="566420" lvl="2"/>
            <a:endParaRPr lang="it-IT" u="none" dirty="0">
              <a:cs typeface="Calibri" panose="020F0502020204030204"/>
            </a:endParaRPr>
          </a:p>
          <a:p>
            <a:pPr marL="383540" lvl="1"/>
            <a:r>
              <a:rPr lang="it-IT">
                <a:cs typeface="Calibri" panose="020F0502020204030204"/>
              </a:rPr>
              <a:t>In C# è il contrario</a:t>
            </a:r>
            <a:r>
              <a:rPr lang="it-IT" u="none">
                <a:cs typeface="Calibri" panose="020F0502020204030204"/>
              </a:rPr>
              <a:t>: tutti i metodi sono finali</a:t>
            </a:r>
            <a:endParaRPr lang="it-IT" u="none" dirty="0">
              <a:cs typeface="Calibri" panose="020F0502020204030204"/>
            </a:endParaRPr>
          </a:p>
          <a:p>
            <a:pPr marL="566420" lvl="2"/>
            <a:r>
              <a:rPr lang="it-IT" u="none">
                <a:cs typeface="Calibri" panose="020F0502020204030204"/>
              </a:rPr>
              <a:t>A parte quelli etichettati con </a:t>
            </a:r>
            <a:r>
              <a:rPr lang="it-IT" u="none">
                <a:ea typeface="+mn-lt"/>
                <a:cs typeface="+mn-lt"/>
              </a:rPr>
              <a:t>«</a:t>
            </a:r>
            <a:r>
              <a:rPr lang="it-IT" b="1" u="none">
                <a:solidFill>
                  <a:srgbClr val="0000FF"/>
                </a:solidFill>
                <a:latin typeface="Courier New"/>
                <a:cs typeface="Courier New"/>
              </a:rPr>
              <a:t>virtual</a:t>
            </a:r>
            <a:r>
              <a:rPr lang="it-IT" u="none">
                <a:ea typeface="+mn-lt"/>
                <a:cs typeface="+mn-lt"/>
              </a:rPr>
              <a:t>»</a:t>
            </a:r>
            <a:endParaRPr lang="it-IT" u="none">
              <a:cs typeface="Calibri" panose="020F0502020204030204"/>
            </a:endParaRPr>
          </a:p>
          <a:p>
            <a:pPr lvl="2" fontAlgn="auto"/>
            <a:endParaRPr lang="it-IT" sz="1200" u="none" dirty="0"/>
          </a:p>
          <a:p>
            <a:pPr marL="383540" lvl="1" fontAlgn="auto"/>
            <a:r>
              <a:rPr lang="it-IT" u="none"/>
              <a:t>Quando il programmatore C# progetta una classe deve chiedersi quali metodi vuole che siano virtuali</a:t>
            </a:r>
            <a:endParaRPr lang="it-IT" u="none">
              <a:cs typeface="Calibri" panose="020F0502020204030204"/>
            </a:endParaRPr>
          </a:p>
          <a:p>
            <a:pPr marL="383540" lvl="1" fontAlgn="auto"/>
            <a:endParaRPr lang="it-IT" sz="1200" u="none" dirty="0">
              <a:cs typeface="Calibri"/>
            </a:endParaRPr>
          </a:p>
          <a:p>
            <a:pPr marL="383540" lvl="1"/>
            <a:r>
              <a:rPr lang="it-IT" u="none">
                <a:cs typeface="Calibri" panose="020F0502020204030204"/>
              </a:rPr>
              <a:t>È importante evitare di cadere nel tranello "tanto c'è la «</a:t>
            </a:r>
            <a:r>
              <a:rPr lang="it-IT" b="1" u="none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lang="it-IT" u="none">
                <a:cs typeface="Calibri" panose="020F0502020204030204"/>
              </a:rPr>
              <a:t>»" nel caso in cui serva ridefinire un metodo non-virutale</a:t>
            </a:r>
          </a:p>
          <a:p>
            <a:pPr marL="566420" lvl="2"/>
            <a:r>
              <a:rPr lang="it-IT" u="none">
                <a:cs typeface="Calibri" panose="020F0502020204030204"/>
              </a:rPr>
              <a:t>Le keyword </a:t>
            </a:r>
            <a:r>
              <a:rPr lang="it-IT" u="none">
                <a:ea typeface="+mn-lt"/>
                <a:cs typeface="+mn-lt"/>
              </a:rPr>
              <a:t>«</a:t>
            </a:r>
            <a:r>
              <a:rPr lang="it-IT" b="1" u="none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lang="it-IT" u="none">
                <a:ea typeface="+mn-lt"/>
                <a:cs typeface="+mn-lt"/>
              </a:rPr>
              <a:t>» ed «</a:t>
            </a:r>
            <a:r>
              <a:rPr lang="it-IT" b="1" u="none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override</a:t>
            </a:r>
            <a:r>
              <a:rPr lang="it-IT" u="none">
                <a:ea typeface="+mn-lt"/>
                <a:cs typeface="+mn-lt"/>
              </a:rPr>
              <a:t>» sembra facciano la stessa cosa </a:t>
            </a:r>
            <a:r>
              <a:rPr lang="it-IT">
                <a:ea typeface="+mn-lt"/>
                <a:cs typeface="+mn-lt"/>
              </a:rPr>
              <a:t>ma non è così</a:t>
            </a:r>
            <a:r>
              <a:rPr lang="it-IT" u="none">
                <a:ea typeface="+mn-lt"/>
                <a:cs typeface="+mn-lt"/>
              </a:rPr>
              <a:t> (vedasi esempio nella prossima slide)</a:t>
            </a:r>
            <a:endParaRPr lang="it-IT" u="none" dirty="0">
              <a:ea typeface="+mn-lt"/>
              <a:cs typeface="+mn-lt"/>
            </a:endParaRPr>
          </a:p>
          <a:p>
            <a:pPr marL="566420" lvl="2"/>
            <a:r>
              <a:rPr lang="it-IT" u="none">
                <a:ea typeface="+mn-lt"/>
                <a:cs typeface="+mn-lt"/>
              </a:rPr>
              <a:t>In particolare «</a:t>
            </a:r>
            <a:r>
              <a:rPr lang="it-IT" b="1" u="none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new</a:t>
            </a:r>
            <a:r>
              <a:rPr lang="it-IT" u="none">
                <a:ea typeface="+mn-lt"/>
                <a:cs typeface="+mn-lt"/>
              </a:rPr>
              <a:t>» ha un comportamento subdolo e inusuale, che non ha equivalenti in Java</a:t>
            </a:r>
            <a:endParaRPr lang="it-IT" u="none" dirty="0">
              <a:ea typeface="+mn-lt"/>
              <a:cs typeface="+mn-lt"/>
            </a:endParaRPr>
          </a:p>
          <a:p>
            <a:pPr marL="566420" lvl="2"/>
            <a:endParaRPr lang="it-IT" u="none" dirty="0">
              <a:ea typeface="+mn-lt"/>
              <a:cs typeface="+mn-lt"/>
            </a:endParaRPr>
          </a:p>
          <a:p>
            <a:pPr marL="383540" lvl="1"/>
            <a:r>
              <a:rPr lang="it-IT" u="none">
                <a:ea typeface="+mn-lt"/>
                <a:cs typeface="+mn-lt"/>
              </a:rPr>
              <a:t>I metodi etichettati con «</a:t>
            </a:r>
            <a:r>
              <a:rPr lang="it-IT" b="1" u="none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new</a:t>
            </a:r>
            <a:r>
              <a:rPr lang="it-IT" u="none">
                <a:ea typeface="+mn-lt"/>
                <a:cs typeface="+mn-lt"/>
              </a:rPr>
              <a:t>» </a:t>
            </a:r>
            <a:r>
              <a:rPr lang="it-IT">
                <a:ea typeface="+mn-lt"/>
                <a:cs typeface="+mn-lt"/>
              </a:rPr>
              <a:t>non</a:t>
            </a:r>
            <a:r>
              <a:rPr lang="it-IT" u="none">
                <a:ea typeface="+mn-lt"/>
                <a:cs typeface="+mn-lt"/>
              </a:rPr>
              <a:t> sono soggetti a </a:t>
            </a:r>
            <a:r>
              <a:rPr lang="it-IT" i="1" u="none">
                <a:ea typeface="+mn-lt"/>
                <a:cs typeface="+mn-lt"/>
              </a:rPr>
              <a:t>late-binding</a:t>
            </a:r>
            <a:endParaRPr lang="it-IT" i="1" u="none" dirty="0">
              <a:ea typeface="+mn-lt"/>
              <a:cs typeface="+mn-lt"/>
            </a:endParaRPr>
          </a:p>
          <a:p>
            <a:pPr marL="383540" lvl="2" indent="0">
              <a:buNone/>
            </a:pPr>
            <a:endParaRPr lang="it-IT" u="non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4560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Polimorfismo e metodi virtuali – Esempi</a:t>
            </a:r>
          </a:p>
        </p:txBody>
      </p:sp>
      <p:sp>
        <p:nvSpPr>
          <p:cNvPr id="393220" name="Rectangle 4"/>
          <p:cNvSpPr>
            <a:spLocks noChangeArrowheads="1"/>
          </p:cNvSpPr>
          <p:nvPr/>
        </p:nvSpPr>
        <p:spPr bwMode="auto">
          <a:xfrm>
            <a:off x="610283" y="1234753"/>
            <a:ext cx="4719638" cy="32331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class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{ 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public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void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    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Console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.WriteLine(</a:t>
            </a:r>
            <a:r>
              <a:rPr lang="en-US" sz="1300" u="none">
                <a:solidFill>
                  <a:srgbClr val="800000"/>
                </a:solidFill>
                <a:latin typeface="Courier New"/>
                <a:ea typeface="Times New Roman" pitchFamily="18" charset="0"/>
                <a:cs typeface="Courier New"/>
              </a:rPr>
              <a:t>"Person"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);</a:t>
            </a:r>
            <a:endParaRPr lang="en-US"/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3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3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class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: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{ 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public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void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    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Console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.WriteLine(</a:t>
            </a:r>
            <a:r>
              <a:rPr lang="en-US" sz="1300" u="none">
                <a:solidFill>
                  <a:srgbClr val="800000"/>
                </a:solidFill>
                <a:latin typeface="Courier New"/>
                <a:ea typeface="Times New Roman" pitchFamily="18" charset="0"/>
                <a:cs typeface="Courier New"/>
              </a:rPr>
              <a:t>"Student"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);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1562784" y="3305069"/>
            <a:ext cx="412750" cy="3111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6103408" y="1222904"/>
            <a:ext cx="4982104" cy="32331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class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{ 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public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virtual void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    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Console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.WriteLine(</a:t>
            </a:r>
            <a:r>
              <a:rPr lang="en-US" sz="1300" u="none">
                <a:solidFill>
                  <a:srgbClr val="800000"/>
                </a:solidFill>
                <a:latin typeface="Courier New"/>
                <a:ea typeface="Times New Roman" pitchFamily="18" charset="0"/>
                <a:cs typeface="Courier New"/>
              </a:rPr>
              <a:t>"Person"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3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3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class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: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{ 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public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override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void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    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Console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.WriteLine(</a:t>
            </a:r>
            <a:r>
              <a:rPr lang="en-US" sz="1300" u="none">
                <a:solidFill>
                  <a:srgbClr val="800000"/>
                </a:solidFill>
                <a:latin typeface="Courier New"/>
                <a:ea typeface="Times New Roman" pitchFamily="18" charset="0"/>
                <a:cs typeface="Courier New"/>
              </a:rPr>
              <a:t>"Student"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);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035271" y="1618191"/>
            <a:ext cx="825500" cy="32808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7032626" y="3296708"/>
            <a:ext cx="898525" cy="32808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3" name="Rectangle 7"/>
          <p:cNvSpPr>
            <a:spLocks noChangeArrowheads="1"/>
          </p:cNvSpPr>
          <p:nvPr/>
        </p:nvSpPr>
        <p:spPr bwMode="auto">
          <a:xfrm>
            <a:off x="6535295" y="4742394"/>
            <a:ext cx="4203700" cy="1339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A =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 = </a:t>
            </a:r>
            <a:r>
              <a:rPr lang="en-US" sz="1300" u="none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 = B;</a:t>
            </a: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A.StampaDesc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Person</a:t>
            </a:r>
            <a:endParaRPr lang="en-US" sz="1300" u="none">
              <a:solidFill>
                <a:srgbClr val="008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B.StampaDesc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Student</a:t>
            </a:r>
            <a:endParaRPr lang="en-US" sz="1300" u="none">
              <a:solidFill>
                <a:srgbClr val="008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C.StampaDesc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Student</a:t>
            </a:r>
          </a:p>
        </p:txBody>
      </p:sp>
      <p:sp>
        <p:nvSpPr>
          <p:cNvPr id="393227" name="Rectangle 11"/>
          <p:cNvSpPr>
            <a:spLocks noChangeArrowheads="1"/>
          </p:cNvSpPr>
          <p:nvPr/>
        </p:nvSpPr>
        <p:spPr bwMode="auto">
          <a:xfrm>
            <a:off x="6578158" y="5812370"/>
            <a:ext cx="4049712" cy="2444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2" name="Rectangle 6"/>
          <p:cNvSpPr>
            <a:spLocks noChangeArrowheads="1"/>
          </p:cNvSpPr>
          <p:nvPr/>
        </p:nvSpPr>
        <p:spPr bwMode="auto">
          <a:xfrm>
            <a:off x="827088" y="4733926"/>
            <a:ext cx="4170892" cy="1339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 dirty="0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A = </a:t>
            </a:r>
            <a:r>
              <a:rPr lang="en-US" sz="1300" u="none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 = </a:t>
            </a:r>
            <a:r>
              <a:rPr lang="en-US" sz="13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13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 = B;</a:t>
            </a: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A.StampaDesc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Person</a:t>
            </a:r>
            <a:endParaRPr lang="en-US" sz="1300" u="none">
              <a:solidFill>
                <a:srgbClr val="008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B.StampaDesc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Student</a:t>
            </a: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C.StampaDesc</a:t>
            </a:r>
            <a:r>
              <a:rPr lang="en-US" sz="13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Person</a:t>
            </a:r>
          </a:p>
        </p:txBody>
      </p:sp>
      <p:sp>
        <p:nvSpPr>
          <p:cNvPr id="393228" name="Rectangle 12"/>
          <p:cNvSpPr>
            <a:spLocks noChangeArrowheads="1"/>
          </p:cNvSpPr>
          <p:nvPr/>
        </p:nvSpPr>
        <p:spPr bwMode="auto">
          <a:xfrm>
            <a:off x="802217" y="5803902"/>
            <a:ext cx="4049713" cy="2444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39654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5001" cy="59531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Type-checking &amp; Casting</a:t>
            </a:r>
            <a:endParaRPr lang="en-US"/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2" y="1190674"/>
            <a:ext cx="9324275" cy="4933489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80000"/>
              </a:lnSpc>
            </a:pPr>
            <a:endParaRPr lang="it-IT" sz="2000" dirty="0">
              <a:cs typeface="Calibri"/>
            </a:endParaRPr>
          </a:p>
          <a:p>
            <a:pPr>
              <a:lnSpc>
                <a:spcPct val="80000"/>
              </a:lnSpc>
            </a:pPr>
            <a:r>
              <a:rPr lang="it-IT" sz="2800" dirty="0"/>
              <a:t>Cast</a:t>
            </a:r>
            <a:endParaRPr lang="it-IT" dirty="0">
              <a:cs typeface="Calibri"/>
            </a:endParaRPr>
          </a:p>
          <a:p>
            <a:pPr>
              <a:lnSpc>
                <a:spcPct val="80000"/>
              </a:lnSpc>
              <a:buClr>
                <a:srgbClr val="D34817"/>
              </a:buClr>
            </a:pPr>
            <a:endParaRPr lang="it-IT" sz="2800" dirty="0">
              <a:solidFill>
                <a:srgbClr val="404040"/>
              </a:solidFill>
            </a:endParaRPr>
          </a:p>
          <a:p>
            <a:pPr marL="383540" lvl="1">
              <a:lnSpc>
                <a:spcPct val="80000"/>
              </a:lnSpc>
            </a:pPr>
            <a:r>
              <a:rPr lang="it-IT" sz="1800" dirty="0" err="1">
                <a:solidFill>
                  <a:srgbClr val="C00000"/>
                </a:solidFill>
              </a:rPr>
              <a:t>Type</a:t>
            </a:r>
            <a:r>
              <a:rPr lang="it-IT" sz="1800" dirty="0">
                <a:solidFill>
                  <a:srgbClr val="C00000"/>
                </a:solidFill>
              </a:rPr>
              <a:t> cast </a:t>
            </a:r>
            <a:r>
              <a:rPr lang="it-IT" sz="1800" dirty="0"/>
              <a:t>(sintassi simile al C)</a:t>
            </a:r>
            <a:endParaRPr lang="it-IT" sz="1800" dirty="0">
              <a:cs typeface="Calibri" panose="020F0502020204030204"/>
            </a:endParaRPr>
          </a:p>
          <a:p>
            <a:pPr marL="566420" lvl="2">
              <a:lnSpc>
                <a:spcPct val="80000"/>
              </a:lnSpc>
            </a:pPr>
            <a:r>
              <a:rPr lang="it-IT" dirty="0"/>
              <a:t>Se la conversione non può essere eseguita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errore (eccezione)</a:t>
            </a:r>
            <a:endParaRPr lang="it-IT" dirty="0">
              <a:cs typeface="Calibri" panose="020F0502020204030204"/>
            </a:endParaRPr>
          </a:p>
          <a:p>
            <a:pPr marL="566420" lvl="2">
              <a:lnSpc>
                <a:spcPct val="80000"/>
              </a:lnSpc>
            </a:pPr>
            <a:endParaRPr lang="it-IT">
              <a:cs typeface="Calibri" panose="020F0502020204030204"/>
            </a:endParaRPr>
          </a:p>
          <a:p>
            <a:pPr marL="383540" lvl="1">
              <a:lnSpc>
                <a:spcPct val="80000"/>
              </a:lnSpc>
            </a:pPr>
            <a:r>
              <a:rPr lang="it-IT" sz="1800" dirty="0"/>
              <a:t>Operatore </a:t>
            </a:r>
            <a:r>
              <a:rPr lang="it-IT" sz="1800" b="1" dirty="0" err="1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endParaRPr lang="it-IT" sz="18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566420" lvl="2">
              <a:lnSpc>
                <a:spcPct val="80000"/>
              </a:lnSpc>
            </a:pPr>
            <a:r>
              <a:rPr lang="it-IT" dirty="0"/>
              <a:t>Se il cast non può essere eseguito, il risultato è </a:t>
            </a:r>
            <a:r>
              <a:rPr lang="it-IT" b="1" dirty="0" err="1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endParaRPr lang="it-IT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80000"/>
              </a:lnSpc>
            </a:pPr>
            <a:endParaRPr lang="it-IT" sz="2000"/>
          </a:p>
          <a:p>
            <a:pPr>
              <a:lnSpc>
                <a:spcPct val="80000"/>
              </a:lnSpc>
            </a:pPr>
            <a:r>
              <a:rPr lang="it-IT" sz="2800" dirty="0" err="1"/>
              <a:t>Type</a:t>
            </a:r>
            <a:r>
              <a:rPr lang="it-IT" sz="2800" dirty="0"/>
              <a:t> checking</a:t>
            </a:r>
            <a:endParaRPr lang="it-IT" sz="2800" dirty="0">
              <a:cs typeface="Calibri"/>
            </a:endParaRPr>
          </a:p>
          <a:p>
            <a:pPr>
              <a:lnSpc>
                <a:spcPct val="80000"/>
              </a:lnSpc>
              <a:buClr>
                <a:srgbClr val="D34817"/>
              </a:buClr>
            </a:pPr>
            <a:endParaRPr lang="it-IT" sz="2800" dirty="0"/>
          </a:p>
          <a:p>
            <a:pPr marL="383540" lvl="1">
              <a:lnSpc>
                <a:spcPct val="80000"/>
              </a:lnSpc>
            </a:pPr>
            <a:r>
              <a:rPr lang="it-IT" sz="1800" dirty="0"/>
              <a:t>Operatore </a:t>
            </a:r>
            <a:r>
              <a:rPr lang="it-IT" sz="1800" b="1" dirty="0" err="1">
                <a:solidFill>
                  <a:srgbClr val="0000FF"/>
                </a:solidFill>
                <a:latin typeface="Courier New"/>
                <a:cs typeface="Courier New"/>
              </a:rPr>
              <a:t>is</a:t>
            </a:r>
            <a:endParaRPr lang="it-IT" sz="18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566420" lvl="2">
              <a:lnSpc>
                <a:spcPct val="80000"/>
              </a:lnSpc>
            </a:pPr>
            <a:r>
              <a:rPr lang="it-IT" dirty="0"/>
              <a:t>Permette di controllare se un oggetto appartiene a un determinato tipo</a:t>
            </a:r>
            <a:endParaRPr lang="it-IT" dirty="0">
              <a:cs typeface="Calibri" panose="020F0502020204030204"/>
            </a:endParaRPr>
          </a:p>
          <a:p>
            <a:pPr>
              <a:lnSpc>
                <a:spcPct val="80000"/>
              </a:lnSpc>
            </a:pPr>
            <a:endParaRPr lang="it-IT" sz="2000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56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4216555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E6FA-C685-4D11-A358-BD2910DCA63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42A85-911F-4099-A745-6F8C7A96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57</a:t>
            </a:fld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286BB9-244C-4AB6-A39E-9915E874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Type-checking &amp; Casting </a:t>
            </a:r>
            <a:r>
              <a:rPr lang="it-IT">
                <a:ea typeface="+mj-lt"/>
                <a:cs typeface="+mj-lt"/>
              </a:rPr>
              <a:t>– Esempio</a:t>
            </a:r>
            <a:r>
              <a:rPr lang="it-IT" dirty="0">
                <a:cs typeface="Calibri Light"/>
              </a:rPr>
              <a:t> </a:t>
            </a:r>
            <a:endParaRPr lang="it-IT">
              <a:cs typeface="Calibri Ligh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FE2F73-D818-427E-A79E-43620670A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EB9A5C-266E-42D1-8DF1-B58D13AE1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623" y="1391671"/>
            <a:ext cx="8768917" cy="45320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A =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 =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new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();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C = B;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Corretto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: non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richiede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 cast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2000" u="none" dirty="0">
              <a:solidFill>
                <a:srgbClr val="008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D = (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 C;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Corretto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 ma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richiede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 cast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noProof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 </a:t>
            </a:r>
            <a:r>
              <a:rPr lang="en-US" sz="2000" u="none" noProof="1">
                <a:latin typeface="Courier New"/>
                <a:ea typeface="Times New Roman" pitchFamily="18" charset="0"/>
                <a:cs typeface="Courier New"/>
              </a:rPr>
              <a:t>E</a:t>
            </a:r>
            <a:r>
              <a:rPr lang="en-US" sz="2000" u="none" noProof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noProof="1">
                <a:latin typeface="Courier New"/>
                <a:ea typeface="Times New Roman" pitchFamily="18" charset="0"/>
                <a:cs typeface="Courier New"/>
              </a:rPr>
              <a:t>=</a:t>
            </a:r>
            <a:r>
              <a:rPr lang="en-US" sz="2000" u="none" noProof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noProof="1">
                <a:latin typeface="Courier New"/>
                <a:ea typeface="Times New Roman" pitchFamily="18" charset="0"/>
                <a:cs typeface="Courier New"/>
              </a:rPr>
              <a:t>(</a:t>
            </a:r>
            <a:r>
              <a:rPr lang="en-US" sz="2000" u="none" noProof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 noProof="1">
                <a:latin typeface="Courier New"/>
                <a:ea typeface="Times New Roman" pitchFamily="18" charset="0"/>
                <a:cs typeface="Courier New"/>
              </a:rPr>
              <a:t>) A</a:t>
            </a:r>
            <a:r>
              <a:rPr lang="en-US" sz="2000" u="none" noProof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 noProof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Genera errore a run-time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2000" u="none" noProof="1">
              <a:solidFill>
                <a:srgbClr val="008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F = C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as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Corretto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: F=C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G = A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as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</a:t>
            </a:r>
            <a:r>
              <a:rPr lang="en-US" sz="2000" u="none" err="1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Corretto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: G=null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2000" u="none" dirty="0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bool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b1 = (A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Persona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 &amp;&amp; (B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);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true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bool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b2 = F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true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bool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b3 = A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false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bool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b4 = G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 err="1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Studente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false</a:t>
            </a:r>
            <a:endParaRPr lang="en-US" sz="2000" u="none" dirty="0">
              <a:solidFill>
                <a:srgbClr val="000000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 </a:t>
            </a:r>
            <a:r>
              <a:rPr lang="en-US" sz="2000" u="none" err="1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bool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b5 = B </a:t>
            </a:r>
            <a:r>
              <a:rPr lang="en-US" sz="2000" u="none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is</a:t>
            </a:r>
            <a:r>
              <a:rPr lang="en-US" sz="2000" u="none" dirty="0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2000" u="none">
                <a:solidFill>
                  <a:srgbClr val="008080"/>
                </a:solidFill>
                <a:latin typeface="Courier New"/>
                <a:ea typeface="Times New Roman" pitchFamily="18" charset="0"/>
                <a:cs typeface="Courier New"/>
              </a:rPr>
              <a:t>Object</a:t>
            </a:r>
            <a:r>
              <a:rPr lang="en-US" sz="2000" u="none">
                <a:solidFill>
                  <a:srgbClr val="000000"/>
                </a:solidFill>
                <a:latin typeface="Courier New"/>
                <a:ea typeface="Times New Roman" pitchFamily="18" charset="0"/>
                <a:cs typeface="Courier New"/>
              </a:rPr>
              <a:t>; </a:t>
            </a:r>
            <a:r>
              <a:rPr lang="en-US" sz="2000" u="none">
                <a:solidFill>
                  <a:srgbClr val="008000"/>
                </a:solidFill>
                <a:latin typeface="Courier New"/>
                <a:ea typeface="Times New Roman" pitchFamily="18" charset="0"/>
                <a:cs typeface="Courier New"/>
              </a:rPr>
              <a:t>// true</a:t>
            </a:r>
          </a:p>
        </p:txBody>
      </p:sp>
      <p:pic>
        <p:nvPicPr>
          <p:cNvPr id="11" name="Picture 8" descr="Diagram&#10;&#10;Description automatically generated">
            <a:extLst>
              <a:ext uri="{FF2B5EF4-FFF2-40B4-BE49-F238E27FC236}">
                <a16:creationId xmlns:a16="http://schemas.microsoft.com/office/drawing/2014/main" id="{40DAF54B-310E-4BD0-896B-4B060721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2" y="2375479"/>
            <a:ext cx="1882775" cy="2573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682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 dirty="0"/>
              <a:t>Stesso significato, sintassi e utilizzo simile.</a:t>
            </a:r>
          </a:p>
          <a:p>
            <a:pPr lvl="2"/>
            <a:r>
              <a:rPr lang="it-IT" dirty="0"/>
              <a:t>Al posto della keyword «</a:t>
            </a:r>
            <a:r>
              <a:rPr lang="it-IT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it-IT" dirty="0"/>
              <a:t>» (utilizzata in Java) si utilizza (in C#) la stessa notazione («</a:t>
            </a:r>
            <a:r>
              <a:rPr lang="it-IT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 dirty="0"/>
              <a:t>») utilizzata per l’ereditarietà</a:t>
            </a:r>
          </a:p>
          <a:p>
            <a:pPr lvl="1"/>
            <a:r>
              <a:rPr lang="it-IT" dirty="0"/>
              <a:t>Una classe può implementare più interfacce.</a:t>
            </a:r>
          </a:p>
          <a:p>
            <a:pPr lvl="1"/>
            <a:r>
              <a:rPr lang="it-IT" dirty="0"/>
              <a:t>I membri delle interfacce sono implicitamente «public»</a:t>
            </a:r>
          </a:p>
          <a:p>
            <a:pPr lvl="1"/>
            <a:r>
              <a:rPr lang="it-IT" dirty="0"/>
              <a:t>Da C# 8 su runtime .NET Core 3.1 e successive sono supportati anche:</a:t>
            </a:r>
          </a:p>
          <a:p>
            <a:pPr lvl="2"/>
            <a:r>
              <a:rPr lang="it-IT" dirty="0"/>
              <a:t>Dichiarazione di costanti, metodi statici e metodi di default.</a:t>
            </a:r>
          </a:p>
          <a:p>
            <a:pPr lvl="2"/>
            <a:r>
              <a:rPr lang="it-IT" dirty="0"/>
              <a:t>Dichiarazione di classi e interfacce innestate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11827859" cy="2024242"/>
          </a:xfrm>
        </p:spPr>
        <p:txBody>
          <a:bodyPr>
            <a:normAutofit fontScale="92500" lnSpcReduction="10000"/>
          </a:bodyPr>
          <a:lstStyle/>
          <a:p>
            <a:pPr marL="383540" lvl="1"/>
            <a:r>
              <a:rPr lang="it-IT" dirty="0"/>
              <a:t>In C#, per convenzione, i nomi delle interfacce hanno il prefisso «</a:t>
            </a:r>
            <a:r>
              <a:rPr lang="it-IT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it-IT" dirty="0"/>
              <a:t>»</a:t>
            </a:r>
            <a:endParaRPr lang="en-US"/>
          </a:p>
          <a:p>
            <a:pPr marL="566420" lvl="2"/>
            <a:r>
              <a:rPr lang="it-IT" dirty="0"/>
              <a:t>questo facilita la distinzione fra classe base e interfacce implementate dato che la sintassi è la stessa</a:t>
            </a:r>
            <a:endParaRPr lang="it-IT" dirty="0">
              <a:cs typeface="Calibri" panose="020F0502020204030204"/>
            </a:endParaRPr>
          </a:p>
          <a:p>
            <a:pPr marL="566420" lvl="2"/>
            <a:endParaRPr lang="it-IT" dirty="0">
              <a:cs typeface="Calibri" panose="020F0502020204030204"/>
            </a:endParaRPr>
          </a:p>
          <a:p>
            <a:pPr marL="383540" lvl="1"/>
            <a:r>
              <a:rPr lang="it-IT">
                <a:cs typeface="Calibri" panose="020F0502020204030204"/>
              </a:rPr>
              <a:t>In C#, ci sono casi particolari (e.g. type checking su tipi generici) in cui interfacce e classi si comportano diversamente</a:t>
            </a:r>
          </a:p>
          <a:p>
            <a:pPr marL="566420" lvl="2"/>
            <a:r>
              <a:rPr lang="it-IT">
                <a:cs typeface="Calibri" panose="020F0502020204030204"/>
              </a:rPr>
              <a:t>poter distinguere a colpo d'occhio il nome di un'interfaccia è dunque utile in C#, mentre è inutile in Java</a:t>
            </a:r>
            <a:endParaRPr lang="it-IT" dirty="0">
              <a:cs typeface="Calibri" panose="020F0502020204030204"/>
            </a:endParaRPr>
          </a:p>
          <a:p>
            <a:pPr marL="566420" lvl="2"/>
            <a:endParaRPr lang="it-IT" dirty="0">
              <a:cs typeface="Calibri" panose="020F0502020204030204"/>
            </a:endParaRPr>
          </a:p>
          <a:p>
            <a:pPr marL="383540" lvl="1"/>
            <a:r>
              <a:rPr lang="it-IT" dirty="0"/>
              <a:t>In C# un’interfaccia, oltre a metodi, può contenere proprietà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 (2)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interface</a:t>
            </a:r>
            <a:r>
              <a:rPr lang="it-IT" b="0"/>
              <a:t> Device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switchOff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 err="1"/>
              <a:t>isSwitchedOn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} 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Lamp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Device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Lamp() { ...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switchOn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 = </a:t>
            </a:r>
            <a:r>
              <a:rPr lang="it-IT" b="0" err="1">
                <a:solidFill>
                  <a:srgbClr val="7F0055"/>
                </a:solidFill>
              </a:rPr>
              <a:t>true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switchOff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false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 err="1"/>
              <a:t>isSwitchedOn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interface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endParaRPr lang="it-IT" b="0" noProof="1">
              <a:ea typeface="Calibri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SwitchOn();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SwitchOff();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IsSwitchedOn();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Lamp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endParaRPr lang="it-IT" b="0" noProof="1">
              <a:ea typeface="Calibri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{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Lamp() { ... } 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SwitchOn()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 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SwitchOff()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false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IsSwitchedOn()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}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.NET Framework, Standard &amp; Core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FEB984A-B9B7-4AB7-B772-11BB7454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.NET Framework </a:t>
            </a:r>
            <a:r>
              <a:rPr lang="it-IT" dirty="0"/>
              <a:t>è l’ambiente di esecuzione della piattaforma .NET integrato in Windows</a:t>
            </a:r>
          </a:p>
          <a:p>
            <a:pPr lvl="1"/>
            <a:r>
              <a:rPr lang="it-IT" dirty="0"/>
              <a:t>L’ultima versione è la 4.8, anche se la versione più comunemente usata è la 4.7.2</a:t>
            </a:r>
          </a:p>
          <a:p>
            <a:pPr lvl="1"/>
            <a:r>
              <a:rPr lang="it-IT" dirty="0"/>
              <a:t>Essendo profondamente integrato in Windows, non è multipiattaforma, né open-source</a:t>
            </a:r>
          </a:p>
          <a:p>
            <a:pPr lvl="2"/>
            <a:r>
              <a:rPr lang="it-IT" dirty="0"/>
              <a:t>Il </a:t>
            </a:r>
            <a:r>
              <a:rPr lang="it-IT" b="1" dirty="0"/>
              <a:t>progetto </a:t>
            </a:r>
            <a:r>
              <a:rPr lang="it-IT" b="1" dirty="0">
                <a:hlinkClick r:id="rId3"/>
              </a:rPr>
              <a:t>Mono</a:t>
            </a:r>
            <a:r>
              <a:rPr lang="it-IT" dirty="0"/>
              <a:t> è un’implementazione open-source e cross-</a:t>
            </a:r>
            <a:r>
              <a:rPr lang="it-IT" dirty="0" err="1"/>
              <a:t>platform</a:t>
            </a:r>
            <a:r>
              <a:rPr lang="it-IT" dirty="0"/>
              <a:t> del .NET Framework</a:t>
            </a:r>
          </a:p>
          <a:p>
            <a:pPr lvl="2"/>
            <a:r>
              <a:rPr lang="it-IT" dirty="0"/>
              <a:t>È attualmente supportata da </a:t>
            </a:r>
            <a:r>
              <a:rPr lang="it-IT" dirty="0" err="1"/>
              <a:t>Xamarin</a:t>
            </a:r>
            <a:r>
              <a:rPr lang="it-IT" dirty="0"/>
              <a:t>, compagnia controllata da Microsoft</a:t>
            </a:r>
          </a:p>
          <a:p>
            <a:pPr lvl="1"/>
            <a:r>
              <a:rPr lang="it-IT" dirty="0"/>
              <a:t>Nonostante .NET Core e .NET 5 lo rendano «datato», non è deprecato, in quanto molti prodotti Microsoft tutt’ora lo utilizzano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.NET Core </a:t>
            </a:r>
            <a:r>
              <a:rPr lang="it-IT" dirty="0"/>
              <a:t>è una implementazione completamente riscritta, open-source e multipiattaforma della piattaforma .NET</a:t>
            </a:r>
          </a:p>
          <a:p>
            <a:pPr lvl="1"/>
            <a:r>
              <a:rPr lang="it-IT" dirty="0"/>
              <a:t>È un prodotto realizzato ufficialmente da Microsoft e supportato dalla .NET Foundation</a:t>
            </a:r>
          </a:p>
          <a:p>
            <a:pPr lvl="1"/>
            <a:r>
              <a:rPr lang="it-IT" dirty="0"/>
              <a:t>L’implementazione </a:t>
            </a:r>
            <a:r>
              <a:rPr lang="it-IT" dirty="0" err="1"/>
              <a:t>CoreCLR</a:t>
            </a:r>
            <a:r>
              <a:rPr lang="it-IT" dirty="0"/>
              <a:t> su cui si basa risulta notevolmente più performante della CLR originale</a:t>
            </a:r>
          </a:p>
          <a:p>
            <a:pPr lvl="1"/>
            <a:r>
              <a:rPr lang="it-IT" dirty="0"/>
              <a:t>L’ultima versione che mantiene il nome «Core» è la 3.1</a:t>
            </a:r>
          </a:p>
          <a:p>
            <a:pPr lvl="2"/>
            <a:r>
              <a:rPr lang="it-IT" dirty="0"/>
              <a:t>Da </a:t>
            </a:r>
            <a:r>
              <a:rPr lang="it-IT" b="1" dirty="0"/>
              <a:t>.NET 5</a:t>
            </a:r>
            <a:r>
              <a:rPr lang="it-IT" dirty="0"/>
              <a:t> in poi si chiama semplicemente «.NET», nel tentativo di unificare la </a:t>
            </a:r>
            <a:r>
              <a:rPr lang="it-IT" dirty="0" err="1"/>
              <a:t>codebase</a:t>
            </a:r>
            <a:endParaRPr lang="it-IT" dirty="0"/>
          </a:p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.NET Standard </a:t>
            </a:r>
            <a:r>
              <a:rPr lang="it-IT" dirty="0"/>
              <a:t>è una specifica formale delle API messe a disposizione dalle diverse piattaforme .</a:t>
            </a:r>
            <a:r>
              <a:rPr lang="it-IT"/>
              <a:t>NET </a:t>
            </a:r>
            <a:br>
              <a:rPr lang="it-IT"/>
            </a:br>
            <a:r>
              <a:rPr lang="it-IT"/>
              <a:t>(.</a:t>
            </a:r>
            <a:r>
              <a:rPr lang="it-IT" dirty="0"/>
              <a:t>NET Framework, .NET Core, Mono, </a:t>
            </a:r>
            <a:r>
              <a:rPr lang="it-IT" dirty="0" err="1"/>
              <a:t>Xamarin</a:t>
            </a:r>
            <a:r>
              <a:rPr lang="it-IT" dirty="0"/>
              <a:t>, UWP, </a:t>
            </a:r>
            <a:r>
              <a:rPr lang="it-IT" dirty="0" err="1"/>
              <a:t>Unity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Poiché modella le API comuni, offre un subset delle funzionalità esposte da ciascun target</a:t>
            </a:r>
          </a:p>
          <a:p>
            <a:pPr lvl="1"/>
            <a:r>
              <a:rPr lang="it-IT" dirty="0"/>
              <a:t>L’ultima versione a supportare .NET Framework è la 2.0, mentre la più recente è la 2.1</a:t>
            </a:r>
          </a:p>
          <a:p>
            <a:pPr lvl="1"/>
            <a:r>
              <a:rPr lang="it-IT" dirty="0"/>
              <a:t>Con .NET 5 si intende abbandonare la specifica .NET Standard in favore semplicemente di .NET</a:t>
            </a:r>
          </a:p>
        </p:txBody>
      </p:sp>
    </p:spTree>
    <p:extLst>
      <p:ext uri="{BB962C8B-B14F-4D97-AF65-F5344CB8AC3E}">
        <p14:creationId xmlns:p14="http://schemas.microsoft.com/office/powerpoint/2010/main" val="20467971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Dynamic</a:t>
            </a:r>
            <a:r>
              <a:rPr lang="it-IT"/>
              <a:t> late </a:t>
            </a:r>
            <a:r>
              <a:rPr lang="it-IT" err="1"/>
              <a:t>binding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3010075"/>
          </a:xfrm>
        </p:spPr>
        <p:txBody>
          <a:bodyPr/>
          <a:lstStyle/>
          <a:p>
            <a:r>
              <a:rPr lang="it-IT"/>
              <a:t>Tipo  di dato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it-IT"/>
              <a:t>»</a:t>
            </a:r>
          </a:p>
          <a:p>
            <a:pPr lvl="1"/>
            <a:r>
              <a:rPr lang="it-IT"/>
              <a:t>Il compilatore assume che variabili di tale tipo supportino qualsiasi operazione (metodo, proprietà, operatore, …)</a:t>
            </a:r>
          </a:p>
          <a:p>
            <a:pPr lvl="1"/>
            <a:r>
              <a:rPr lang="it-IT"/>
              <a:t>A compile-time viene codificata opportunamente l’operazione che deve essere eseguita sull’oggetto e i relativi argomenti; a </a:t>
            </a:r>
            <a:r>
              <a:rPr lang="it-IT" err="1"/>
              <a:t>runtime</a:t>
            </a:r>
            <a:r>
              <a:rPr lang="it-IT"/>
              <a:t> se l’operazione non è possibile viene generata un’eccezione.</a:t>
            </a:r>
          </a:p>
          <a:p>
            <a:pPr lvl="1"/>
            <a:r>
              <a:rPr lang="it-IT"/>
              <a:t>Consente di semplificare l’utilizzo di oggetti di tipo sconosciuto come quelli ottenuti da linguaggi dinamici o mediante </a:t>
            </a:r>
            <a:r>
              <a:rPr lang="it-IT" err="1"/>
              <a:t>reflection</a:t>
            </a:r>
            <a:r>
              <a:rPr lang="it-IT"/>
              <a:t>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7044" y="3761597"/>
            <a:ext cx="10369153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0" anchor="t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sz="1400" u="none" dirty="0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str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= </a:t>
            </a:r>
            <a:r>
              <a:rPr lang="it-IT" sz="1400" u="none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"Prova </a:t>
            </a:r>
            <a:r>
              <a:rPr lang="it-IT" sz="1400" u="none" err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dynamic</a:t>
            </a:r>
            <a:r>
              <a:rPr lang="it-IT" sz="1400" u="none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 è un normale tipo non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dynamic</a:t>
            </a:r>
            <a:r>
              <a:rPr lang="it-IT" sz="1400" u="none" dirty="0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 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str.ToUpper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il compilatore conosce questo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medoto</a:t>
            </a:r>
            <a:endParaRPr lang="it-IT" sz="1400" u="none">
              <a:latin typeface="Courier New"/>
              <a:ea typeface="Calibri"/>
              <a:cs typeface="Courier New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>
                <a:solidFill>
                  <a:srgbClr val="FF0000"/>
                </a:solidFill>
                <a:latin typeface="Courier New"/>
                <a:ea typeface="Calibri"/>
                <a:cs typeface="Courier New"/>
              </a:rPr>
              <a:t>Console.WriteLine(str.MetodoInesistente());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 // il compilatore qui darebbe errore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dynamic</a:t>
            </a:r>
            <a:r>
              <a:rPr lang="it-IT" sz="1400" u="none" dirty="0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dyn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= 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str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dyn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 è una variabile di tipo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dynamic</a:t>
            </a:r>
            <a:r>
              <a:rPr lang="it-IT" sz="1400" u="none" dirty="0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 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dyn.ToUpper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compilabile e a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runtime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 chiamerà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string.ToUpper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()</a:t>
            </a:r>
            <a:endParaRPr lang="it-IT" sz="1400" u="none">
              <a:latin typeface="Courier New"/>
              <a:ea typeface="Calibri"/>
              <a:cs typeface="Courier New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dyn.MetodoInesistente</a:t>
            </a:r>
            <a:r>
              <a:rPr lang="it-IT" sz="1400" u="none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compilabile, ma a </a:t>
            </a:r>
            <a:r>
              <a:rPr lang="it-IT" sz="1400" u="none" err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runtime</a:t>
            </a:r>
            <a:r>
              <a:rPr lang="it-IT" sz="1400" u="none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 darà eccezione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5062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1AC22-B047-4C85-98C4-1D1C337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Esempio: </a:t>
            </a:r>
            <a:r>
              <a:rPr lang="it-IT" err="1"/>
              <a:t>Dynamic</a:t>
            </a:r>
            <a:r>
              <a:rPr lang="it-IT"/>
              <a:t> </a:t>
            </a:r>
            <a:r>
              <a:rPr lang="it-IT" err="1"/>
              <a:t>Dispatch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CFB3A9-032E-4FCB-80D0-B3FE9B67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6C3050-A577-433B-A923-394272F8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51E481-E4EE-4C28-A243-1679F80F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82FB8-C194-4E6D-BAD2-B9E1ADCFA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7" y="1241825"/>
            <a:ext cx="4885011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CCAA30-9EC9-4B17-843C-1DBBE50B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529" y="1241825"/>
            <a:ext cx="5273154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u="none">
              <a:solidFill>
                <a:srgbClr val="A3151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0D6227-422C-46BE-8802-93DD89EC7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7" y="3442265"/>
            <a:ext cx="6028011" cy="25391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x)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"A: "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x.GetValue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x)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"B: "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x.GetValue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C7007F0-2C98-4ADA-9155-3CA7A4DB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958" y="3996262"/>
            <a:ext cx="3182112" cy="1431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0" anchor="t">
            <a:spAutoFit/>
          </a:bodyPr>
          <a:lstStyle/>
          <a:p>
            <a:r>
              <a:rPr lang="it-IT" u="none">
                <a:solidFill>
                  <a:srgbClr val="2B91AF"/>
                </a:solidFill>
                <a:latin typeface="Courier New"/>
                <a:cs typeface="Courier New"/>
              </a:rPr>
              <a:t>A</a:t>
            </a:r>
            <a:r>
              <a:rPr lang="it-IT" u="none">
                <a:latin typeface="Courier New"/>
                <a:cs typeface="Courier New"/>
              </a:rPr>
              <a:t> b1 = </a:t>
            </a:r>
            <a:r>
              <a:rPr lang="it-IT" u="none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lang="it-IT" u="none" dirty="0">
                <a:latin typeface="Courier New"/>
                <a:cs typeface="Courier New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/>
                <a:cs typeface="Courier New"/>
              </a:rPr>
              <a:t>B</a:t>
            </a:r>
            <a:r>
              <a:rPr lang="it-IT" u="none">
                <a:latin typeface="Courier New"/>
                <a:cs typeface="Courier New"/>
              </a:rPr>
              <a:t>();</a:t>
            </a:r>
          </a:p>
          <a:p>
            <a:r>
              <a:rPr lang="it-IT" u="none" err="1">
                <a:solidFill>
                  <a:srgbClr val="0000FF"/>
                </a:solidFill>
                <a:latin typeface="Courier New"/>
                <a:cs typeface="Courier New"/>
              </a:rPr>
              <a:t>dynamic</a:t>
            </a:r>
            <a:r>
              <a:rPr lang="it-IT" u="none">
                <a:latin typeface="Courier New"/>
                <a:cs typeface="Courier New"/>
              </a:rPr>
              <a:t> b2 = </a:t>
            </a:r>
            <a:r>
              <a:rPr lang="it-IT" u="none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lang="it-IT" u="none" dirty="0">
                <a:latin typeface="Courier New"/>
                <a:cs typeface="Courier New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/>
                <a:cs typeface="Courier New"/>
              </a:rPr>
              <a:t>B</a:t>
            </a:r>
            <a:r>
              <a:rPr lang="it-IT" u="none">
                <a:latin typeface="Courier New"/>
                <a:cs typeface="Courier New"/>
              </a:rPr>
              <a:t>();</a:t>
            </a:r>
          </a:p>
          <a:p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u="none" err="1">
                <a:latin typeface="Courier New"/>
                <a:cs typeface="Courier New"/>
              </a:rPr>
              <a:t>Print</a:t>
            </a:r>
            <a:r>
              <a:rPr lang="it-IT" u="none" dirty="0">
                <a:latin typeface="Courier New"/>
                <a:cs typeface="Courier New"/>
              </a:rPr>
              <a:t>(b1); </a:t>
            </a:r>
            <a:r>
              <a:rPr lang="it-IT" u="none">
                <a:solidFill>
                  <a:srgbClr val="008000"/>
                </a:solidFill>
                <a:latin typeface="Courier New"/>
                <a:cs typeface="Courier New"/>
              </a:rPr>
              <a:t>// A: b</a:t>
            </a:r>
          </a:p>
          <a:p>
            <a:r>
              <a:rPr lang="it-IT" u="none" err="1">
                <a:latin typeface="Courier New"/>
                <a:cs typeface="Courier New"/>
              </a:rPr>
              <a:t>Print</a:t>
            </a:r>
            <a:r>
              <a:rPr lang="it-IT" u="none" dirty="0">
                <a:latin typeface="Courier New"/>
                <a:cs typeface="Courier New"/>
              </a:rPr>
              <a:t>(b2); </a:t>
            </a:r>
            <a:r>
              <a:rPr lang="it-IT" u="none">
                <a:solidFill>
                  <a:srgbClr val="008000"/>
                </a:solidFill>
                <a:latin typeface="Courier New"/>
                <a:cs typeface="Courier New"/>
              </a:rPr>
              <a:t>// B: b</a:t>
            </a:r>
          </a:p>
        </p:txBody>
      </p:sp>
    </p:spTree>
    <p:extLst>
      <p:ext uri="{BB962C8B-B14F-4D97-AF65-F5344CB8AC3E}">
        <p14:creationId xmlns:p14="http://schemas.microsoft.com/office/powerpoint/2010/main" val="2727538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120CE8D-FBC8-4955-8217-F0DC7653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1" y="1328249"/>
            <a:ext cx="7758112" cy="4201502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2-Dynamic </a:t>
            </a:r>
            <a:r>
              <a:rPr lang="it-IT" dirty="0" err="1"/>
              <a:t>Dispatch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731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dirty="0">
                <a:cs typeface="Calibri Light"/>
              </a:rPr>
            </a:br>
            <a:r>
              <a:rPr lang="it-IT" dirty="0"/>
              <a:t>PARTE 4</a:t>
            </a:r>
            <a:endParaRPr lang="it-IT" sz="3200" dirty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C02B4D6-F584-46B5-A37B-E61FAEBBFE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it-IT" sz="2400" dirty="0"/>
              <a:t>Indicizzatori, </a:t>
            </a:r>
            <a:r>
              <a:rPr lang="it-IT" sz="2400" dirty="0" err="1"/>
              <a:t>Overloading</a:t>
            </a:r>
            <a:r>
              <a:rPr lang="it-IT" sz="2400" dirty="0"/>
              <a:t> di Operatori, Metodi Estensione</a:t>
            </a:r>
          </a:p>
        </p:txBody>
      </p:sp>
    </p:spTree>
    <p:extLst>
      <p:ext uri="{BB962C8B-B14F-4D97-AF65-F5344CB8AC3E}">
        <p14:creationId xmlns:p14="http://schemas.microsoft.com/office/powerpoint/2010/main" val="4082151617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3943" cy="595313"/>
          </a:xfrm>
        </p:spPr>
        <p:txBody>
          <a:bodyPr>
            <a:normAutofit fontScale="90000"/>
          </a:bodyPr>
          <a:lstStyle/>
          <a:p>
            <a:r>
              <a:rPr lang="it-IT" err="1"/>
              <a:t>Indexers</a:t>
            </a:r>
            <a:endParaRPr lang="it-IT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0" y="1142545"/>
            <a:ext cx="11403943" cy="1760911"/>
          </a:xfrm>
        </p:spPr>
        <p:txBody>
          <a:bodyPr>
            <a:normAutofit/>
          </a:bodyPr>
          <a:lstStyle/>
          <a:p>
            <a:pPr lvl="1"/>
            <a:r>
              <a:rPr lang="it-IT" dirty="0"/>
              <a:t>Un </a:t>
            </a:r>
            <a:r>
              <a:rPr lang="it-IT" dirty="0" err="1"/>
              <a:t>indexer</a:t>
            </a:r>
            <a:r>
              <a:rPr lang="it-IT" dirty="0"/>
              <a:t> permette di accedere a attributi interni di un oggetto come se fosse un array</a:t>
            </a:r>
          </a:p>
          <a:p>
            <a:pPr lvl="2"/>
            <a:r>
              <a:rPr lang="it-IT" sz="1800" dirty="0"/>
              <a:t>Dichiarazione simile a quella delle proprietà (</a:t>
            </a:r>
            <a:r>
              <a:rPr lang="it-IT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800" dirty="0">
                <a:solidFill>
                  <a:schemeClr val="tx1"/>
                </a:solidFill>
              </a:rPr>
              <a:t>/</a:t>
            </a:r>
            <a:r>
              <a:rPr lang="it-IT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800" dirty="0"/>
              <a:t>)</a:t>
            </a:r>
          </a:p>
          <a:p>
            <a:pPr lvl="2"/>
            <a:r>
              <a:rPr lang="it-IT" sz="1800" dirty="0"/>
              <a:t>Si utilizza la keyword </a:t>
            </a:r>
            <a:r>
              <a:rPr lang="it-IT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800" dirty="0">
                <a:solidFill>
                  <a:srgbClr val="C00000"/>
                </a:solidFill>
              </a:rPr>
              <a:t> </a:t>
            </a:r>
            <a:r>
              <a:rPr lang="it-IT" sz="1800" dirty="0"/>
              <a:t>come nome della proprietà</a:t>
            </a:r>
          </a:p>
          <a:p>
            <a:pPr lvl="2"/>
            <a:r>
              <a:rPr lang="it-IT" sz="1800" dirty="0"/>
              <a:t>È possibile utilizzare </a:t>
            </a:r>
            <a:r>
              <a:rPr lang="it-IT" sz="1800" dirty="0" err="1"/>
              <a:t>indexer</a:t>
            </a:r>
            <a:r>
              <a:rPr lang="it-IT" sz="1800" dirty="0"/>
              <a:t> mono- o multi-dimensionali (come per gli array)</a:t>
            </a:r>
          </a:p>
          <a:p>
            <a:pPr lvl="2"/>
            <a:r>
              <a:rPr lang="it-IT" sz="1800" dirty="0"/>
              <a:t>Gli indici possono avere tipo qualsiasi, non solo </a:t>
            </a:r>
            <a:r>
              <a:rPr lang="it-IT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it-IT" sz="18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651021" y="3244822"/>
            <a:ext cx="8314947" cy="2423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solidFill>
                <a:srgbClr val="0000FF"/>
              </a:solidFill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</a:t>
            </a: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class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Container</a:t>
            </a:r>
            <a:endParaRPr lang="it-IT" sz="1600" u="none" noProof="1">
              <a:solidFill>
                <a:srgbClr val="000000"/>
              </a:solidFill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solidFill>
                <a:srgbClr val="000000"/>
              </a:solidFill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{</a:t>
            </a:r>
            <a:endParaRPr lang="it-IT" sz="1600" u="none" noProof="1"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 </a:t>
            </a: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ElementType </a:t>
            </a: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this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[</a:t>
            </a:r>
            <a:r>
              <a:rPr lang="it-IT" sz="1600" u="none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KeyType 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key]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solidFill>
                <a:srgbClr val="000000"/>
              </a:solidFill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 {</a:t>
            </a: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   </a:t>
            </a: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get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{ </a:t>
            </a:r>
            <a:r>
              <a:rPr lang="it-IT" sz="1600" u="none" noProof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/* usa key per recuperare un elemento */ 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}</a:t>
            </a:r>
            <a:endParaRPr lang="it-IT" sz="16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solidFill>
                <a:srgbClr val="000000"/>
              </a:solidFill>
              <a:latin typeface="Courier New"/>
              <a:ea typeface="Calibri"/>
              <a:cs typeface="Courier New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   </a:t>
            </a:r>
            <a:r>
              <a:rPr lang="it-IT" sz="1600" u="none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set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 { </a:t>
            </a:r>
            <a:r>
              <a:rPr lang="it-IT" sz="1600" u="none" noProof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/* indicizza l'elemento value tramite key */</a:t>
            </a: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}</a:t>
            </a: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  }</a:t>
            </a: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noProof="1">
                <a:solidFill>
                  <a:srgbClr val="000000"/>
                </a:solidFill>
                <a:latin typeface="Courier New"/>
                <a:ea typeface="Calibri"/>
                <a:cs typeface="Courier New"/>
              </a:rPr>
              <a:t>}</a:t>
            </a:r>
            <a:endParaRPr lang="it-IT" sz="16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8057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9FA17-A771-4EB9-B9B1-3C7F039CA47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A86EA-DB19-4F3D-9012-F1BC1161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CAEC5D-3B28-4D36-8F68-4331FC5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+mj-lt"/>
                <a:cs typeface="+mj-lt"/>
              </a:rPr>
              <a:t>Indexers </a:t>
            </a:r>
            <a:r>
              <a:rPr lang="it-IT">
                <a:ea typeface="+mj-lt"/>
                <a:cs typeface="+mj-lt"/>
              </a:rPr>
              <a:t>– Esempio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5698F7-9D11-41E0-A468-BD8BF9E2C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B70EE5-5CDF-40FF-A9B7-CA5A810C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68" y="1895567"/>
            <a:ext cx="4730440" cy="24006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devices;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 ...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GetDevice(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.devices[pos];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void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SetDevice(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dev)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.devices[pos] = dev;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D693DC6-FA70-4DA9-AE03-5652A584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191" y="1899007"/>
            <a:ext cx="4807053" cy="20928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devices;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 ...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pos]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get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devices[pos];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devices[pos]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value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96BD90A-F7E2-49DF-896D-EFF34FCB4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887" y="4958724"/>
            <a:ext cx="3580135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dc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dc.SetDevice(0,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Lamp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dc.SetDevice(1,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TV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dc.SetDevice(2,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Radio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dc.GetDevice(1).SwitchOn();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48BA40B-2CA7-4EB5-94E8-87C442626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159" y="4841511"/>
            <a:ext cx="3404281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dc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dc[0]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Lamp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dc[1]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TV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dc[2]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Radio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dc[1].SwitchOn();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Freccia a destra 10">
            <a:extLst>
              <a:ext uri="{FF2B5EF4-FFF2-40B4-BE49-F238E27FC236}">
                <a16:creationId xmlns:a16="http://schemas.microsoft.com/office/drawing/2014/main" id="{50354613-F8ED-4368-B69A-13517F7D2435}"/>
              </a:ext>
            </a:extLst>
          </p:cNvPr>
          <p:cNvSpPr/>
          <p:nvPr/>
        </p:nvSpPr>
        <p:spPr>
          <a:xfrm>
            <a:off x="5655684" y="2653779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9" name="CasellaDiTesto 11">
            <a:extLst>
              <a:ext uri="{FF2B5EF4-FFF2-40B4-BE49-F238E27FC236}">
                <a16:creationId xmlns:a16="http://schemas.microsoft.com/office/drawing/2014/main" id="{0CB813F6-E861-4552-9B3A-C0CE348447BC}"/>
              </a:ext>
            </a:extLst>
          </p:cNvPr>
          <p:cNvSpPr txBox="1"/>
          <p:nvPr/>
        </p:nvSpPr>
        <p:spPr>
          <a:xfrm>
            <a:off x="1157043" y="1318340"/>
            <a:ext cx="30190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>
                <a:latin typeface="Arial"/>
                <a:cs typeface="Arial"/>
              </a:rPr>
              <a:t>Versione senza </a:t>
            </a:r>
            <a:r>
              <a:rPr lang="it-IT" err="1">
                <a:latin typeface="Arial"/>
                <a:cs typeface="Arial"/>
              </a:rPr>
              <a:t>Indexer</a:t>
            </a:r>
            <a:endParaRPr lang="it-IT">
              <a:latin typeface="Arial"/>
              <a:cs typeface="Arial"/>
            </a:endParaRPr>
          </a:p>
        </p:txBody>
      </p:sp>
      <p:sp>
        <p:nvSpPr>
          <p:cNvPr id="21" name="CasellaDiTesto 12">
            <a:extLst>
              <a:ext uri="{FF2B5EF4-FFF2-40B4-BE49-F238E27FC236}">
                <a16:creationId xmlns:a16="http://schemas.microsoft.com/office/drawing/2014/main" id="{26DD1FC3-01A7-433E-961B-40C3028E8CD0}"/>
              </a:ext>
            </a:extLst>
          </p:cNvPr>
          <p:cNvSpPr txBox="1"/>
          <p:nvPr/>
        </p:nvSpPr>
        <p:spPr>
          <a:xfrm>
            <a:off x="7814858" y="1323380"/>
            <a:ext cx="23519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>
                <a:latin typeface="Arial"/>
                <a:cs typeface="Arial"/>
              </a:rPr>
              <a:t>Versione con </a:t>
            </a:r>
            <a:r>
              <a:rPr lang="it-IT" err="1">
                <a:latin typeface="Arial"/>
                <a:cs typeface="Arial"/>
              </a:rPr>
              <a:t>Indexer</a:t>
            </a:r>
            <a:endParaRPr lang="it-IT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93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3-Indexers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6C624C6-B0E0-4261-8357-E8FEC85A5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0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21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069" y="286604"/>
            <a:ext cx="11378240" cy="765244"/>
          </a:xfrm>
        </p:spPr>
        <p:txBody>
          <a:bodyPr/>
          <a:lstStyle/>
          <a:p>
            <a:r>
              <a:rPr lang="it-IT" err="1"/>
              <a:t>Overloading</a:t>
            </a:r>
            <a:r>
              <a:rPr lang="it-IT"/>
              <a:t> degli operatori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14069" y="1196975"/>
            <a:ext cx="5006343" cy="5048228"/>
          </a:xfrm>
        </p:spPr>
        <p:txBody>
          <a:bodyPr>
            <a:normAutofit/>
          </a:bodyPr>
          <a:lstStyle/>
          <a:p>
            <a:pPr lvl="1"/>
            <a:r>
              <a:rPr lang="it-IT"/>
              <a:t>I nuovi tipi possono ridefinire i principali operatori</a:t>
            </a:r>
          </a:p>
          <a:p>
            <a:pPr lvl="2"/>
            <a:r>
              <a:rPr lang="it-IT"/>
              <a:t>Esempi di operatori </a:t>
            </a:r>
            <a:r>
              <a:rPr lang="it-IT" err="1"/>
              <a:t>ridefinibili</a:t>
            </a:r>
            <a:r>
              <a:rPr lang="it-IT"/>
              <a:t>: +, -, !, ~, ++, --, *, /, %, &amp;, |, ^, &lt;&lt;, &gt;&gt;, ==, !=, &lt;, &gt;, &lt;=, &gt;=</a:t>
            </a:r>
          </a:p>
          <a:p>
            <a:pPr lvl="2"/>
            <a:endParaRPr lang="it-IT"/>
          </a:p>
          <a:p>
            <a:pPr lvl="1"/>
            <a:r>
              <a:rPr lang="it-IT"/>
              <a:t>Gli operatori con assegnamento (es. +=) non possono essere ridefiniti direttamente</a:t>
            </a:r>
          </a:p>
          <a:p>
            <a:pPr lvl="2"/>
            <a:r>
              <a:rPr lang="it-IT"/>
              <a:t>vengono valutati usando il corrispondente operatore binario (es. +), che può essere ridefinito.</a:t>
            </a:r>
          </a:p>
          <a:p>
            <a:pPr lvl="2"/>
            <a:endParaRPr lang="it-IT"/>
          </a:p>
          <a:p>
            <a:pPr lvl="1"/>
            <a:r>
              <a:rPr lang="it-IT"/>
              <a:t>Per ridefinire un operatore è necessario definire un metodo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 il cui nome è la keyword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it-IT"/>
              <a:t>» seguita dal simbolo dell’operatore.</a:t>
            </a:r>
          </a:p>
          <a:p>
            <a:pPr lvl="2"/>
            <a:r>
              <a:rPr lang="it-IT"/>
              <a:t>Si possono anche definire metodi statici da chiamare per </a:t>
            </a:r>
            <a:r>
              <a:rPr lang="it-IT" err="1"/>
              <a:t>type</a:t>
            </a:r>
            <a:r>
              <a:rPr lang="it-IT"/>
              <a:t>-cast impliciti ed espliciti (es.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explicit</a:t>
            </a:r>
            <a:r>
              <a:rPr lang="it-IT"/>
              <a:t>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it-IT"/>
              <a:t>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it-IT"/>
              <a:t>» definisce un </a:t>
            </a:r>
            <a:r>
              <a:rPr lang="it-IT" err="1"/>
              <a:t>type</a:t>
            </a:r>
            <a:r>
              <a:rPr lang="it-IT"/>
              <a:t> cast esplicito a double).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51633" y="1163461"/>
            <a:ext cx="5513078" cy="4201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x, y, z;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Point3D(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y,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z)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.x = x;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.y = y;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.z = z;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static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operator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+(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p1,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p2)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operatore binario ridefinito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(p1.x+p2.x, p1.y+p2.y, p1.z+p2.z);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static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operator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-(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operatore unario ridefinito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(-p.x, -p.y, -p.z);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override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ToString()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.Format(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"[{0}, {1}, {2}]"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x, y, 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378222" y="5268832"/>
            <a:ext cx="5664989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p1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(1, 2, 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p2 = -p1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unario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p3 = p1 + p2;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binario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p1 += p3;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binario con assegnamento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2B91A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"{0} {1}"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p1, p3);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5F1E-2C77-4E75-A5A2-305A6D9B377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537"/>
      </p:ext>
    </p:extLst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4-Operators </a:t>
            </a:r>
            <a:r>
              <a:rPr lang="it-IT" dirty="0" err="1"/>
              <a:t>Overloading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F9909F3-4F16-4AA1-AE1D-F08D9A581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541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8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Metodi di estensione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3" y="1109713"/>
            <a:ext cx="4756882" cy="3865220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it-IT" dirty="0"/>
              <a:t>Gli </a:t>
            </a:r>
            <a:r>
              <a:rPr lang="it-IT" i="1" dirty="0"/>
              <a:t>extension </a:t>
            </a:r>
            <a:r>
              <a:rPr lang="it-IT" i="1" dirty="0" err="1"/>
              <a:t>methods</a:t>
            </a:r>
            <a:r>
              <a:rPr lang="it-IT" i="1" dirty="0"/>
              <a:t> </a:t>
            </a:r>
            <a:r>
              <a:rPr lang="it-IT" dirty="0"/>
              <a:t>consentono di aggiungere metodi ai tipi esistenti, senza creare un nuovo tipo derivato</a:t>
            </a:r>
            <a:endParaRPr lang="en-US" dirty="0"/>
          </a:p>
          <a:p>
            <a:pPr marL="566420" lvl="2"/>
            <a:r>
              <a:rPr lang="it-IT" dirty="0"/>
              <a:t>Es. Si vuole aggiungere un metodo personalizzato invocabile su tutti gli oggetti di tipo </a:t>
            </a:r>
            <a:r>
              <a:rPr lang="it-IT" dirty="0" err="1"/>
              <a:t>string</a:t>
            </a:r>
            <a:r>
              <a:rPr lang="it-IT" dirty="0"/>
              <a:t> senza creare un oggetto «</a:t>
            </a:r>
            <a:r>
              <a:rPr lang="it-IT" dirty="0" err="1"/>
              <a:t>MyString</a:t>
            </a:r>
            <a:r>
              <a:rPr lang="it-IT" dirty="0"/>
              <a:t>» che estenda da </a:t>
            </a:r>
            <a:r>
              <a:rPr lang="it-IT" dirty="0" err="1"/>
              <a:t>string</a:t>
            </a:r>
            <a:r>
              <a:rPr lang="it-IT" dirty="0"/>
              <a:t>.</a:t>
            </a:r>
            <a:endParaRPr lang="it-IT" dirty="0">
              <a:cs typeface="Calibri"/>
            </a:endParaRPr>
          </a:p>
          <a:p>
            <a:pPr marL="566420" lvl="2"/>
            <a:endParaRPr lang="it-IT">
              <a:cs typeface="Calibri" panose="020F0502020204030204"/>
            </a:endParaRPr>
          </a:p>
          <a:p>
            <a:pPr marL="383540" lvl="1"/>
            <a:r>
              <a:rPr lang="it-IT" dirty="0"/>
              <a:t>Parola chiave «</a:t>
            </a:r>
            <a:r>
              <a:rPr lang="it-IT" b="1" dirty="0" err="1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lang="it-IT" dirty="0"/>
              <a:t>» sul 1° argomento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… di un metodo </a:t>
            </a:r>
            <a:r>
              <a:rPr lang="it-IT" b="1" dirty="0"/>
              <a:t>statico </a:t>
            </a:r>
            <a:r>
              <a:rPr lang="it-IT" dirty="0"/>
              <a:t>in una classe </a:t>
            </a:r>
            <a:r>
              <a:rPr lang="it-IT" b="1" dirty="0"/>
              <a:t>statica</a:t>
            </a:r>
            <a:endParaRPr lang="it-IT" b="1" dirty="0">
              <a:cs typeface="Calibri"/>
            </a:endParaRPr>
          </a:p>
          <a:p>
            <a:pPr marL="566420" lvl="2"/>
            <a:r>
              <a:rPr lang="it-IT" dirty="0"/>
              <a:t>Tale metodo </a:t>
            </a:r>
            <a:r>
              <a:rPr lang="it-IT" b="1" dirty="0"/>
              <a:t>statico</a:t>
            </a:r>
            <a:r>
              <a:rPr lang="it-IT" dirty="0"/>
              <a:t> può essere chiamato come se fosse un metodo </a:t>
            </a:r>
            <a:r>
              <a:rPr lang="it-IT" b="1" dirty="0"/>
              <a:t>d’istanza</a:t>
            </a:r>
            <a:r>
              <a:rPr lang="it-IT" dirty="0"/>
              <a:t> del tipo del primo parametro.</a:t>
            </a:r>
            <a:endParaRPr lang="it-IT" dirty="0">
              <a:cs typeface="Calibri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38186" y="1222137"/>
            <a:ext cx="6545496" cy="32316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text,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element)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text)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 ==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42086" y="4882599"/>
            <a:ext cx="3921078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n1 = t.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n2 = </a:t>
            </a:r>
            <a:r>
              <a:rPr lang="pt-BR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"TESTO"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pt-BR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921204" y="5073910"/>
            <a:ext cx="4970788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World!"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n1 =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</a:t>
            </a:r>
            <a:r>
              <a:rPr lang="it-IT" sz="1200" u="none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n2 =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759404" y="4519031"/>
            <a:ext cx="40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Utilizzo dei metodi di estensione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92475" y="5025194"/>
            <a:ext cx="112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/>
              <a:t>Utilizzo</a:t>
            </a:r>
          </a:p>
          <a:p>
            <a:pPr algn="r"/>
            <a:r>
              <a:rPr lang="it-IT"/>
              <a:t>Classico</a:t>
            </a:r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7029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5" name="Picture 5" descr="From C# source code to machine exec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3" y="1713277"/>
            <a:ext cx="4534426" cy="40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Linguaggio C# - Caratteristiche generali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79561" y="1142047"/>
            <a:ext cx="7030232" cy="494820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 fontAlgn="auto"/>
            <a:r>
              <a:rPr lang="it-IT" u="none" dirty="0"/>
              <a:t>Linguaggio (general-</a:t>
            </a:r>
            <a:r>
              <a:rPr lang="it-IT" u="none" dirty="0" err="1"/>
              <a:t>purpose</a:t>
            </a:r>
            <a:r>
              <a:rPr lang="it-IT" u="none" dirty="0"/>
              <a:t>) principale di .NET</a:t>
            </a:r>
            <a:endParaRPr lang="en-US" dirty="0"/>
          </a:p>
          <a:p>
            <a:pPr marL="566420" lvl="2" fontAlgn="auto"/>
            <a:r>
              <a:rPr lang="it-IT" u="none" dirty="0"/>
              <a:t>Prevalentemente basato sul </a:t>
            </a:r>
            <a:r>
              <a:rPr lang="it-IT" u="none" dirty="0">
                <a:solidFill>
                  <a:srgbClr val="C00000"/>
                </a:solidFill>
              </a:rPr>
              <a:t>paradigma ad oggetti</a:t>
            </a:r>
            <a:r>
              <a:rPr lang="it-IT" u="none" dirty="0"/>
              <a:t>, ma dalle ultime versioni è definibile come linguaggio </a:t>
            </a:r>
            <a:r>
              <a:rPr lang="it-IT" u="none" dirty="0">
                <a:solidFill>
                  <a:srgbClr val="C00000"/>
                </a:solidFill>
              </a:rPr>
              <a:t>multi-paradigma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566420" lvl="2" fontAlgn="auto"/>
            <a:r>
              <a:rPr lang="it-IT" u="none" dirty="0"/>
              <a:t>È standardizzato </a:t>
            </a:r>
            <a:r>
              <a:rPr lang="it-IT" u="none" dirty="0" err="1"/>
              <a:t>Ecma</a:t>
            </a:r>
            <a:r>
              <a:rPr lang="it-IT" u="none" dirty="0"/>
              <a:t> (ECMA-334) e USI (ISO/IEC 23270:2006)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Nato nel 2000, è attualmente disponibile nella versione 7.0 (datata 2017)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Attualmente è disponibile per tutte le piattaforme (Windows, Linux, …) e il relativo compilatore è stato rilasciato come open-source code.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L’IDE principale per lo sviluppo in C# è </a:t>
            </a:r>
            <a:r>
              <a:rPr lang="it-IT" u="none" dirty="0">
                <a:solidFill>
                  <a:srgbClr val="C00000"/>
                </a:solidFill>
              </a:rPr>
              <a:t>Microsoft Visual Studio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566420" lvl="2" fontAlgn="auto"/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383540" lvl="1" fontAlgn="auto"/>
            <a:r>
              <a:rPr lang="it-IT" u="none" dirty="0">
                <a:solidFill>
                  <a:schemeClr val="tx1"/>
                </a:solidFill>
              </a:rPr>
              <a:t>Dal Sorgente all’Esecuzione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Il compilatore C# produce codice intermedio (CIL)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Codice e risorse (es. immagini) formano uno o più </a:t>
            </a:r>
            <a:r>
              <a:rPr lang="it-IT" u="none" dirty="0">
                <a:solidFill>
                  <a:srgbClr val="C00000"/>
                </a:solidFill>
              </a:rPr>
              <a:t>Assembly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749300" lvl="3" fontAlgn="auto"/>
            <a:r>
              <a:rPr lang="it-IT" u="none" dirty="0">
                <a:solidFill>
                  <a:schemeClr val="tx1"/>
                </a:solidFill>
              </a:rPr>
              <a:t>contenuti in appositi file (.</a:t>
            </a:r>
            <a:r>
              <a:rPr lang="it-IT" u="none" dirty="0" err="1">
                <a:solidFill>
                  <a:schemeClr val="tx1"/>
                </a:solidFill>
              </a:rPr>
              <a:t>exe</a:t>
            </a:r>
            <a:r>
              <a:rPr lang="it-IT" u="none" dirty="0">
                <a:solidFill>
                  <a:schemeClr val="tx1"/>
                </a:solidFill>
              </a:rPr>
              <a:t> o .dll in Windows)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Il programma C# può utilizzare la Class Library che è messa a disposizione tramite il framework di .NET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La CLR carica il codice CIL e ne traduce le parti da eseguire in linguaggio macchina, compilandole mediante JIT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endParaRPr lang="it-IT" u="none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4484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5-Extension</a:t>
            </a:r>
          </a:p>
          <a:p>
            <a:r>
              <a:rPr lang="it-IT" dirty="0" err="1"/>
              <a:t>Methods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67EAE13-B6C4-40E8-9EC6-BED9ED356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1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1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5</a:t>
            </a:r>
            <a:endParaRPr lang="it-IT" dirty="0"/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Generici, Collezioni, </a:t>
            </a:r>
            <a:r>
              <a:rPr lang="it-IT" sz="2400" dirty="0" err="1"/>
              <a:t>Delegates</a:t>
            </a:r>
            <a:r>
              <a:rPr lang="it-IT" sz="2400" dirty="0"/>
              <a:t>, Lambda, LINQ (cenni) </a:t>
            </a:r>
          </a:p>
        </p:txBody>
      </p:sp>
    </p:spTree>
    <p:extLst>
      <p:ext uri="{BB962C8B-B14F-4D97-AF65-F5344CB8AC3E}">
        <p14:creationId xmlns:p14="http://schemas.microsoft.com/office/powerpoint/2010/main" val="1686782494"/>
      </p:ext>
    </p:extLst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4DBF-AC47-466F-BA1A-D4B734E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Genericità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233B-0009-47C7-BBC6-D22C5C0A8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496" y="1184987"/>
            <a:ext cx="5983914" cy="4982547"/>
          </a:xfrm>
        </p:spPr>
        <p:txBody>
          <a:bodyPr vert="horz" lIns="0" tIns="45720" rIns="0" bIns="45720" rtlCol="0" anchor="t">
            <a:noAutofit/>
          </a:bodyPr>
          <a:lstStyle/>
          <a:p>
            <a:pPr marL="200660" lvl="1" indent="0" algn="ctr">
              <a:buNone/>
            </a:pPr>
            <a:r>
              <a:rPr lang="it-IT" sz="2800" b="1" dirty="0">
                <a:ea typeface="+mn-lt"/>
                <a:cs typeface="+mn-lt"/>
              </a:rPr>
              <a:t>Analogie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it-IT" dirty="0">
                <a:ea typeface="+mn-lt"/>
                <a:cs typeface="+mn-lt"/>
              </a:rPr>
              <a:t>Polimorfismo parametrico con una sintassi simile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it-IT" dirty="0">
                <a:ea typeface="+mn-lt"/>
                <a:cs typeface="+mn-lt"/>
              </a:rPr>
              <a:t>Possibile vincolare un parametro di tipo a essere un super-/sotto-tipo di un qualche </a:t>
            </a:r>
            <a:r>
              <a:rPr lang="it-IT" dirty="0" err="1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Type</a:t>
            </a:r>
            <a:endParaRPr lang="it-IT">
              <a:solidFill>
                <a:schemeClr val="tx1"/>
              </a:solidFill>
              <a:latin typeface="Courier New"/>
              <a:ea typeface="+mn-lt"/>
              <a:cs typeface="Courier New"/>
            </a:endParaRP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Calibri"/>
                <a:ea typeface="+mn-lt"/>
                <a:cs typeface="Courier New"/>
              </a:rPr>
              <a:t>Java: </a:t>
            </a:r>
            <a:r>
              <a:rPr lang="it-IT" dirty="0" err="1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ContaierType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&lt;T </a:t>
            </a:r>
            <a:r>
              <a:rPr lang="it-IT" b="1" dirty="0" err="1">
                <a:solidFill>
                  <a:srgbClr val="7F0055"/>
                </a:solidFill>
                <a:latin typeface="Courier New"/>
                <a:cs typeface="Courier New"/>
              </a:rPr>
              <a:t>extends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Type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&gt;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Calibri"/>
                <a:ea typeface="+mn-lt"/>
                <a:cs typeface="Calibri"/>
              </a:rPr>
              <a:t>C#: </a:t>
            </a:r>
            <a:r>
              <a:rPr lang="it-IT" dirty="0" err="1">
                <a:solidFill>
                  <a:srgbClr val="2B91AF"/>
                </a:solidFill>
                <a:latin typeface="Courier New"/>
                <a:ea typeface="+mn-lt"/>
                <a:cs typeface="Courier New"/>
              </a:rPr>
              <a:t>ContaierType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&lt;</a:t>
            </a:r>
            <a:r>
              <a:rPr lang="it-IT" b="1" dirty="0" err="1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TItem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&gt; </a:t>
            </a:r>
            <a:r>
              <a:rPr lang="it-IT" b="1" dirty="0" err="1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where</a:t>
            </a:r>
            <a:r>
              <a:rPr lang="it-IT" b="1" dirty="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TItem</a:t>
            </a:r>
            <a:r>
              <a:rPr lang="it-IT" b="1" dirty="0">
                <a:solidFill>
                  <a:schemeClr val="tx1"/>
                </a:solidFill>
                <a:latin typeface="Courier New"/>
                <a:ea typeface="+mn-lt"/>
                <a:cs typeface="Courier New"/>
              </a:rPr>
              <a:t> : </a:t>
            </a:r>
            <a:r>
              <a:rPr lang="it-IT" dirty="0" err="1">
                <a:solidFill>
                  <a:srgbClr val="2B91AF"/>
                </a:solidFill>
                <a:latin typeface="Courier New"/>
                <a:ea typeface="+mn-lt"/>
                <a:cs typeface="Courier New"/>
              </a:rPr>
              <a:t>Type</a:t>
            </a:r>
            <a:endParaRPr lang="it-IT">
              <a:solidFill>
                <a:srgbClr val="2B91AF"/>
              </a:solidFill>
              <a:latin typeface="Courier New"/>
              <a:ea typeface="+mn-lt"/>
              <a:cs typeface="Courier New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it-IT" dirty="0">
                <a:ea typeface="+mn-lt"/>
                <a:cs typeface="+mn-lt"/>
              </a:rPr>
              <a:t>Introdotti in C# dalla versione 2.0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it-IT" dirty="0">
                <a:cs typeface="Calibri"/>
              </a:rPr>
              <a:t>Introdotti in Java dalla versione 5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endParaRPr lang="it-IT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it-IT" dirty="0">
                <a:cs typeface="Calibri"/>
              </a:rPr>
              <a:t>Convenzione sul nome dei tipi generici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it-IT" dirty="0">
                <a:cs typeface="Calibri"/>
              </a:rPr>
              <a:t>Java: singole lettere (K, V, T, R, </a:t>
            </a:r>
            <a:r>
              <a:rPr lang="it-IT" dirty="0" err="1">
                <a:cs typeface="Calibri"/>
              </a:rPr>
              <a:t>etc</a:t>
            </a:r>
            <a:r>
              <a:rPr lang="it-IT" dirty="0">
                <a:cs typeface="Calibri"/>
              </a:rPr>
              <a:t>)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it-IT" dirty="0">
                <a:cs typeface="Calibri"/>
              </a:rPr>
              <a:t>C#: T seguita da nome mnemonico (</a:t>
            </a:r>
            <a:r>
              <a:rPr lang="it-IT" dirty="0" err="1">
                <a:cs typeface="Calibri"/>
              </a:rPr>
              <a:t>TKey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TValue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TItem</a:t>
            </a:r>
            <a:r>
              <a:rPr lang="it-IT" dirty="0">
                <a:cs typeface="Calibri"/>
              </a:rPr>
              <a:t>, ...)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63C24-6B53-4B67-8899-F072A98027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600" b="1" dirty="0" err="1">
                <a:cs typeface="Calibri"/>
              </a:rPr>
              <a:t>Differenze</a:t>
            </a:r>
            <a:endParaRPr lang="en-US" sz="3600" dirty="0" err="1"/>
          </a:p>
          <a:p>
            <a:pPr marL="383540" lvl="1" indent="-285750">
              <a:buFont typeface="Courier New,monospace"/>
              <a:buChar char="o"/>
            </a:pPr>
            <a:endParaRPr lang="it-IT" dirty="0">
              <a:cs typeface="Calibri"/>
            </a:endParaRPr>
          </a:p>
          <a:p>
            <a:pPr marL="383540" lvl="1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Java utilizza «</a:t>
            </a:r>
            <a:r>
              <a:rPr lang="it-IT" b="1" dirty="0" err="1">
                <a:ea typeface="+mn-lt"/>
                <a:cs typeface="+mn-lt"/>
              </a:rPr>
              <a:t>type</a:t>
            </a:r>
            <a:r>
              <a:rPr lang="it-IT" b="1" dirty="0">
                <a:ea typeface="+mn-lt"/>
                <a:cs typeface="+mn-lt"/>
              </a:rPr>
              <a:t> erasure</a:t>
            </a:r>
            <a:r>
              <a:rPr lang="it-IT" dirty="0">
                <a:ea typeface="+mn-lt"/>
                <a:cs typeface="+mn-lt"/>
              </a:rPr>
              <a:t>» durante la compilazione (i.e. dopo la compilazione si usa Object dappertutto)</a:t>
            </a:r>
          </a:p>
          <a:p>
            <a:pPr marL="566420" lvl="2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a </a:t>
            </a:r>
            <a:r>
              <a:rPr lang="it-IT" dirty="0" err="1">
                <a:ea typeface="+mn-lt"/>
                <a:cs typeface="+mn-lt"/>
              </a:rPr>
              <a:t>runtime</a:t>
            </a:r>
            <a:r>
              <a:rPr lang="it-IT" dirty="0">
                <a:ea typeface="+mn-lt"/>
                <a:cs typeface="+mn-lt"/>
              </a:rPr>
              <a:t> una </a:t>
            </a:r>
            <a:r>
              <a:rPr lang="it-IT" dirty="0">
                <a:latin typeface="Courier New"/>
                <a:cs typeface="Courier New"/>
              </a:rPr>
              <a:t>List&lt;</a:t>
            </a:r>
            <a:r>
              <a:rPr lang="it-IT" dirty="0" err="1">
                <a:latin typeface="Courier New"/>
                <a:cs typeface="Courier New"/>
              </a:rPr>
              <a:t>String</a:t>
            </a:r>
            <a:r>
              <a:rPr lang="it-IT" dirty="0">
                <a:latin typeface="Courier New"/>
                <a:cs typeface="Courier New"/>
              </a:rPr>
              <a:t>&gt;</a:t>
            </a:r>
            <a:r>
              <a:rPr lang="it-IT" dirty="0">
                <a:ea typeface="+mn-lt"/>
                <a:cs typeface="+mn-lt"/>
              </a:rPr>
              <a:t> e una </a:t>
            </a:r>
            <a:r>
              <a:rPr lang="it-IT" dirty="0">
                <a:latin typeface="Courier New"/>
                <a:cs typeface="Courier New"/>
              </a:rPr>
              <a:t>List&lt;</a:t>
            </a:r>
            <a:r>
              <a:rPr lang="it-IT" dirty="0" err="1">
                <a:latin typeface="Courier New"/>
                <a:cs typeface="Courier New"/>
              </a:rPr>
              <a:t>Integer</a:t>
            </a:r>
            <a:r>
              <a:rPr lang="it-IT" dirty="0">
                <a:latin typeface="Courier New"/>
                <a:cs typeface="Courier New"/>
              </a:rPr>
              <a:t>&gt;</a:t>
            </a:r>
            <a:r>
              <a:rPr lang="it-IT" dirty="0">
                <a:ea typeface="+mn-lt"/>
                <a:cs typeface="+mn-lt"/>
              </a:rPr>
              <a:t> sono lo stesso tipo (</a:t>
            </a:r>
            <a:r>
              <a:rPr lang="it-IT" dirty="0">
                <a:latin typeface="Courier New"/>
                <a:cs typeface="Courier New"/>
              </a:rPr>
              <a:t>List&lt;Object&gt;</a:t>
            </a:r>
            <a:r>
              <a:rPr lang="it-IT" dirty="0">
                <a:ea typeface="+mn-lt"/>
                <a:cs typeface="+mn-lt"/>
              </a:rPr>
              <a:t>)</a:t>
            </a:r>
          </a:p>
          <a:p>
            <a:pPr marL="566420" lvl="2">
              <a:buFont typeface="Courier New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In C# i tipi generici sono </a:t>
            </a:r>
            <a:r>
              <a:rPr lang="it-IT" b="1" dirty="0">
                <a:ea typeface="+mn-lt"/>
                <a:cs typeface="+mn-lt"/>
              </a:rPr>
              <a:t>reificati</a:t>
            </a:r>
            <a:r>
              <a:rPr lang="it-IT" dirty="0">
                <a:ea typeface="+mn-lt"/>
                <a:cs typeface="+mn-lt"/>
              </a:rPr>
              <a:t> a </a:t>
            </a:r>
            <a:r>
              <a:rPr lang="it-IT" dirty="0" err="1">
                <a:ea typeface="+mn-lt"/>
                <a:cs typeface="+mn-lt"/>
              </a:rPr>
              <a:t>runtime</a:t>
            </a:r>
            <a:r>
              <a:rPr lang="it-IT" dirty="0">
                <a:ea typeface="+mn-lt"/>
                <a:cs typeface="+mn-lt"/>
              </a:rPr>
              <a:t> </a:t>
            </a:r>
          </a:p>
          <a:p>
            <a:pPr marL="566420" lvl="2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quindi </a:t>
            </a:r>
            <a:r>
              <a:rPr lang="it-IT" dirty="0">
                <a:latin typeface="Courier New"/>
                <a:cs typeface="Courier New"/>
              </a:rPr>
              <a:t>List&lt;</a:t>
            </a:r>
            <a:r>
              <a:rPr lang="it-IT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lang="it-IT" dirty="0">
                <a:latin typeface="Courier New"/>
                <a:cs typeface="Courier New"/>
              </a:rPr>
              <a:t>&gt;</a:t>
            </a:r>
            <a:r>
              <a:rPr lang="it-IT" dirty="0">
                <a:ea typeface="+mn-lt"/>
                <a:cs typeface="+mn-lt"/>
              </a:rPr>
              <a:t> e </a:t>
            </a:r>
            <a:r>
              <a:rPr lang="it-IT" dirty="0">
                <a:latin typeface="Courier New"/>
                <a:cs typeface="Courier New"/>
              </a:rPr>
              <a:t>List&lt;</a:t>
            </a:r>
            <a:r>
              <a:rPr lang="it-IT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object</a:t>
            </a:r>
            <a:r>
              <a:rPr lang="it-IT" dirty="0">
                <a:latin typeface="Courier New"/>
                <a:cs typeface="Courier New"/>
              </a:rPr>
              <a:t>&gt;</a:t>
            </a:r>
            <a:r>
              <a:rPr lang="it-IT" dirty="0">
                <a:ea typeface="+mn-lt"/>
                <a:cs typeface="+mn-lt"/>
              </a:rPr>
              <a:t> sono tipi diversi</a:t>
            </a:r>
            <a:endParaRPr lang="it-IT" dirty="0">
              <a:cs typeface="Calibri"/>
            </a:endParaRPr>
          </a:p>
          <a:p>
            <a:pPr marL="566420" lvl="2">
              <a:buFont typeface="Courier New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C# non supporta le «</a:t>
            </a:r>
            <a:r>
              <a:rPr lang="it-IT" b="1" dirty="0">
                <a:ea typeface="+mn-lt"/>
                <a:cs typeface="+mn-lt"/>
              </a:rPr>
              <a:t>wildcards</a:t>
            </a:r>
            <a:r>
              <a:rPr lang="it-IT" dirty="0">
                <a:ea typeface="+mn-lt"/>
                <a:cs typeface="+mn-lt"/>
              </a:rPr>
              <a:t>» nella definizioni di variabili </a:t>
            </a:r>
            <a:endParaRPr lang="en-US" dirty="0">
              <a:ea typeface="+mn-lt"/>
              <a:cs typeface="+mn-lt"/>
            </a:endParaRPr>
          </a:p>
          <a:p>
            <a:pPr marL="566420" lvl="2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(e.g. </a:t>
            </a:r>
            <a:r>
              <a:rPr lang="it-IT" dirty="0">
                <a:latin typeface="Courier New"/>
                <a:cs typeface="Courier New"/>
              </a:rPr>
              <a:t>Set&lt;?&gt;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latin typeface="Courier New"/>
                <a:cs typeface="Courier New"/>
              </a:rPr>
              <a:t>List&lt;? </a:t>
            </a:r>
            <a:r>
              <a:rPr lang="it-IT" sz="1500" noProof="1">
                <a:solidFill>
                  <a:srgbClr val="7F0055"/>
                </a:solidFill>
                <a:latin typeface="Courier New" panose="02070309020205020404" pitchFamily="49" charset="0"/>
                <a:cs typeface="Courier New" pitchFamily="49" charset="0"/>
              </a:rPr>
              <a:t>extends</a:t>
            </a:r>
            <a:r>
              <a:rPr lang="it-IT" dirty="0">
                <a:latin typeface="Courier New"/>
                <a:cs typeface="Courier New"/>
              </a:rPr>
              <a:t> X&gt;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latin typeface="Courier New"/>
                <a:cs typeface="Courier New"/>
              </a:rPr>
              <a:t>Collection&lt;? </a:t>
            </a:r>
            <a:r>
              <a:rPr lang="it-IT" sz="1500" dirty="0">
                <a:solidFill>
                  <a:srgbClr val="7F0055"/>
                </a:solidFill>
                <a:latin typeface="Courier New" panose="02070309020205020404" pitchFamily="49" charset="0"/>
                <a:cs typeface="Courier New" pitchFamily="49" charset="0"/>
              </a:rPr>
              <a:t>super</a:t>
            </a:r>
            <a:r>
              <a:rPr lang="it-IT" dirty="0">
                <a:latin typeface="Courier New"/>
                <a:cs typeface="Courier New"/>
              </a:rPr>
              <a:t> Y&gt;</a:t>
            </a:r>
            <a:r>
              <a:rPr lang="it-IT" dirty="0">
                <a:ea typeface="+mn-lt"/>
                <a:cs typeface="+mn-lt"/>
              </a:rPr>
              <a:t>)</a:t>
            </a:r>
          </a:p>
          <a:p>
            <a:pPr marL="566420" lvl="2">
              <a:buFont typeface="Courier New"/>
              <a:buChar char="o"/>
            </a:pPr>
            <a:endParaRPr lang="it-IT" dirty="0">
              <a:ea typeface="+mn-lt"/>
              <a:cs typeface="+mn-lt"/>
            </a:endParaRPr>
          </a:p>
          <a:p>
            <a:pPr marL="383540" lvl="1">
              <a:buFont typeface="Courier New"/>
              <a:buChar char="o"/>
            </a:pPr>
            <a:r>
              <a:rPr lang="it-IT" dirty="0">
                <a:ea typeface="+mn-lt"/>
                <a:cs typeface="+mn-lt"/>
              </a:rPr>
              <a:t>In C# è possibile </a:t>
            </a:r>
            <a:r>
              <a:rPr lang="it-IT" b="1" dirty="0">
                <a:ea typeface="+mn-lt"/>
                <a:cs typeface="+mn-lt"/>
              </a:rPr>
              <a:t>vincolare </a:t>
            </a:r>
            <a:r>
              <a:rPr lang="it-IT" dirty="0">
                <a:ea typeface="+mn-lt"/>
                <a:cs typeface="+mn-lt"/>
              </a:rPr>
              <a:t>un parametro di tipo ad avere un costruttore pubblico senza parametri o a essere un tipo riferimento o un tipo valore.</a:t>
            </a:r>
            <a:endParaRPr lang="en-US" dirty="0"/>
          </a:p>
          <a:p>
            <a:pPr marL="383540" lvl="1">
              <a:buFont typeface="Courier New"/>
              <a:buChar char="o"/>
            </a:pPr>
            <a:endParaRPr lang="it-IT" dirty="0">
              <a:cs typeface="Calibri"/>
            </a:endParaRPr>
          </a:p>
          <a:p>
            <a:pPr marL="383540" lvl="1">
              <a:buFont typeface="Courier New"/>
              <a:buChar char="o"/>
            </a:pPr>
            <a:r>
              <a:rPr lang="it-IT" dirty="0">
                <a:cs typeface="Calibri"/>
              </a:rPr>
              <a:t>C# richiede che le interfacce generiche siano </a:t>
            </a:r>
            <a:r>
              <a:rPr lang="it-IT" b="1" dirty="0">
                <a:cs typeface="Calibri"/>
              </a:rPr>
              <a:t>definite </a:t>
            </a:r>
            <a:r>
              <a:rPr lang="it-IT" dirty="0">
                <a:cs typeface="Calibri"/>
              </a:rPr>
              <a:t>come covarianti, controvarianti, o invarianti rispetto a ogni parametro di tipo</a:t>
            </a:r>
          </a:p>
          <a:p>
            <a:pPr marL="566420" lvl="2">
              <a:buFont typeface="Courier New"/>
              <a:buChar char="o"/>
            </a:pPr>
            <a:r>
              <a:rPr lang="it-IT" dirty="0">
                <a:cs typeface="Calibri"/>
              </a:rPr>
              <a:t>tramite le keyword </a:t>
            </a:r>
            <a:r>
              <a:rPr lang="it-IT" dirty="0">
                <a:ea typeface="+mn-lt"/>
                <a:cs typeface="+mn-lt"/>
              </a:rPr>
              <a:t>«</a:t>
            </a:r>
            <a:r>
              <a:rPr lang="it-IT" b="1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lang="it-IT" dirty="0">
                <a:ea typeface="+mn-lt"/>
                <a:cs typeface="+mn-lt"/>
              </a:rPr>
              <a:t>» (controvariante) o «</a:t>
            </a:r>
            <a:r>
              <a:rPr lang="it-IT" b="1" dirty="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out</a:t>
            </a:r>
            <a:r>
              <a:rPr lang="it-IT" dirty="0">
                <a:ea typeface="+mn-lt"/>
                <a:cs typeface="+mn-lt"/>
              </a:rPr>
              <a:t>» (covariante) ...</a:t>
            </a:r>
            <a:endParaRPr lang="it-IT" dirty="0">
              <a:cs typeface="Calibri"/>
            </a:endParaRPr>
          </a:p>
          <a:p>
            <a:pPr marL="566420" lvl="2">
              <a:buFont typeface="Courier New"/>
              <a:buChar char="o"/>
            </a:pPr>
            <a:r>
              <a:rPr lang="it-IT" dirty="0">
                <a:cs typeface="Calibri"/>
              </a:rPr>
              <a:t>… o la loro assenza (invariante)</a:t>
            </a:r>
          </a:p>
          <a:p>
            <a:pPr marL="566420" lvl="2">
              <a:buFont typeface="Courier New"/>
              <a:buChar char="o"/>
            </a:pPr>
            <a:r>
              <a:rPr lang="it-IT" dirty="0">
                <a:cs typeface="Calibri"/>
              </a:rPr>
              <a:t>le classi generiche sono sempre invarianti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7FDED-E277-4D2A-9937-0C51CF98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8C2B-67A8-48A9-A745-9FB4D372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3BCAE-0486-4722-8595-EB5A03CA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5F1E-2C77-4E75-A5A2-305A6D9B377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14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Genericità</a:t>
            </a:r>
            <a:r>
              <a:rPr lang="it-IT" dirty="0"/>
              <a:t> – Esempi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346478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&lt;X, Y&gt;{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X </a:t>
            </a:r>
            <a:r>
              <a:rPr lang="it-IT" b="0">
                <a:solidFill>
                  <a:srgbClr val="0000C0"/>
                </a:solidFill>
              </a:rPr>
              <a:t>first</a:t>
            </a:r>
            <a:r>
              <a:rPr lang="it-IT" b="0"/>
              <a:t>;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Y 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;</a:t>
            </a:r>
          </a:p>
          <a:p>
            <a:r>
              <a:rPr lang="it-IT" b="0"/>
              <a:t> </a:t>
            </a:r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Pair(X </a:t>
            </a:r>
            <a:r>
              <a:rPr lang="en-US" b="0">
                <a:solidFill>
                  <a:srgbClr val="6A3E3E"/>
                </a:solidFill>
              </a:rPr>
              <a:t>first</a:t>
            </a:r>
            <a:r>
              <a:rPr lang="en-US" b="0"/>
              <a:t>, Y </a:t>
            </a:r>
            <a:r>
              <a:rPr lang="en-US" b="0">
                <a:solidFill>
                  <a:srgbClr val="6A3E3E"/>
                </a:solidFill>
              </a:rPr>
              <a:t>second</a:t>
            </a:r>
            <a:r>
              <a:rPr lang="en-US" b="0"/>
              <a:t>)</a:t>
            </a:r>
            <a:r>
              <a:rPr lang="it-IT" b="0"/>
              <a:t>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first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first</a:t>
            </a:r>
            <a:r>
              <a:rPr lang="it-IT" b="0"/>
              <a:t>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second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 </a:t>
            </a:r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X </a:t>
            </a:r>
            <a:r>
              <a:rPr lang="en-US" b="0" err="1"/>
              <a:t>getFirst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.first</a:t>
            </a:r>
            <a:r>
              <a:rPr lang="en-US" b="0"/>
              <a:t>; } 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Y </a:t>
            </a:r>
            <a:r>
              <a:rPr lang="en-US" b="0" err="1"/>
              <a:t>getSecond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second</a:t>
            </a:r>
            <a:r>
              <a:rPr lang="en-US" b="0"/>
              <a:t>; }</a:t>
            </a:r>
          </a:p>
          <a:p>
            <a:r>
              <a:rPr lang="it-IT" b="0"/>
              <a:t> 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toString</a:t>
            </a:r>
            <a:r>
              <a:rPr lang="it-IT" b="0"/>
              <a:t>(){ 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>
                <a:solidFill>
                  <a:srgbClr val="2A00FF"/>
                </a:solidFill>
              </a:rPr>
              <a:t>"&lt;"</a:t>
            </a:r>
            <a:r>
              <a:rPr lang="it-IT" b="0"/>
              <a:t> + </a:t>
            </a:r>
            <a:r>
              <a:rPr lang="it-IT" b="0">
                <a:solidFill>
                  <a:srgbClr val="0000C0"/>
                </a:solidFill>
              </a:rPr>
              <a:t>first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","</a:t>
            </a:r>
            <a:r>
              <a:rPr lang="it-IT" b="0"/>
              <a:t> + 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"&gt;"</a:t>
            </a:r>
            <a:r>
              <a:rPr lang="it-IT" b="0"/>
              <a:t>; 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3"/>
            <a:ext cx="5651822" cy="34647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class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Pair</a:t>
            </a:r>
            <a:r>
              <a:rPr lang="it-IT" b="0" dirty="0">
                <a:latin typeface="Courier New"/>
                <a:ea typeface="Calibri"/>
                <a:cs typeface="Courier New"/>
              </a:rPr>
              <a:t>&lt;TFirst,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dirty="0">
                <a:latin typeface="Courier New"/>
                <a:ea typeface="Calibri"/>
                <a:cs typeface="Courier New"/>
              </a:rPr>
              <a:t>TSecond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private</a:t>
            </a:r>
            <a:r>
              <a:rPr lang="it-IT" b="0" dirty="0">
                <a:latin typeface="Courier New"/>
                <a:ea typeface="Calibri"/>
                <a:cs typeface="Courier New"/>
              </a:rPr>
              <a:t> TFirst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first;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private</a:t>
            </a:r>
            <a:r>
              <a:rPr lang="it-IT" b="0" dirty="0">
                <a:latin typeface="Courier New"/>
                <a:ea typeface="Calibri"/>
                <a:cs typeface="Courier New"/>
              </a:rPr>
              <a:t> TSecond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second;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Pair(</a:t>
            </a:r>
            <a:r>
              <a:rPr lang="it-IT" b="0" dirty="0">
                <a:latin typeface="Courier New"/>
                <a:ea typeface="Calibri"/>
                <a:cs typeface="Courier New"/>
              </a:rPr>
              <a:t>TFirst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first,</a:t>
            </a:r>
            <a:r>
              <a:rPr lang="it-IT" b="0" dirty="0">
                <a:latin typeface="Courier New"/>
                <a:ea typeface="Calibri"/>
                <a:cs typeface="Courier New"/>
              </a:rPr>
              <a:t> TSecond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second)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this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.first = first;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this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.second = second;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dirty="0">
                <a:latin typeface="Courier New"/>
                <a:ea typeface="Calibri"/>
                <a:cs typeface="Courier New"/>
              </a:rPr>
              <a:t> TFirst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GetFirst() {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return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this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.first; } 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dirty="0">
                <a:latin typeface="Courier New"/>
                <a:ea typeface="Calibri"/>
                <a:cs typeface="Courier New"/>
              </a:rPr>
              <a:t> TSecond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GetSecond() {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return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this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.second;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override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ToString()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return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"&lt;"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+ first + 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","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+ second + 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"&gt;"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;</a:t>
            </a:r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}</a:t>
            </a:r>
          </a:p>
        </p:txBody>
      </p:sp>
      <p:sp>
        <p:nvSpPr>
          <p:cNvPr id="11" name="Segnaposto testo 7"/>
          <p:cNvSpPr txBox="1">
            <a:spLocks/>
          </p:cNvSpPr>
          <p:nvPr/>
        </p:nvSpPr>
        <p:spPr>
          <a:xfrm>
            <a:off x="7219608" y="4394610"/>
            <a:ext cx="4110042" cy="162663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>
                <a:ea typeface="Calibri"/>
              </a:rPr>
              <a:t> v =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>
                <a:solidFill>
                  <a:srgbClr val="2B91AF"/>
                </a:solidFill>
                <a:ea typeface="Calibri"/>
              </a:rPr>
              <a:t>List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&gt;&gt;(); 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"Prova"</a:t>
            </a:r>
            <a:r>
              <a:rPr lang="it-IT" b="0">
                <a:ea typeface="Calibri"/>
              </a:rPr>
              <a:t>,1));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"di"</a:t>
            </a:r>
            <a:r>
              <a:rPr lang="it-IT" b="0">
                <a:ea typeface="Calibri"/>
              </a:rPr>
              <a:t>,2));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"Vettore"</a:t>
            </a:r>
            <a:r>
              <a:rPr lang="it-IT" b="0">
                <a:ea typeface="Calibri"/>
              </a:rPr>
              <a:t>,3));</a:t>
            </a:r>
          </a:p>
          <a:p>
            <a:pPr fontAlgn="auto"/>
            <a:endParaRPr lang="it-IT" b="0">
              <a:solidFill>
                <a:srgbClr val="0000FF"/>
              </a:solidFill>
              <a:ea typeface="Calibri"/>
            </a:endParaRPr>
          </a:p>
          <a:p>
            <a:pPr fontAlgn="auto"/>
            <a:r>
              <a:rPr lang="it-IT" b="0" err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>
                <a:ea typeface="Calibri"/>
              </a:rPr>
              <a:t> (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ea typeface="Calibri"/>
              </a:rPr>
              <a:t>pair</a:t>
            </a:r>
            <a:r>
              <a:rPr lang="it-IT" b="0">
                <a:ea typeface="Calibri"/>
              </a:rPr>
              <a:t> </a:t>
            </a:r>
            <a:r>
              <a:rPr lang="it-IT" b="0">
                <a:solidFill>
                  <a:srgbClr val="0000FF"/>
                </a:solidFill>
                <a:ea typeface="Calibri"/>
              </a:rPr>
              <a:t>in</a:t>
            </a:r>
            <a:r>
              <a:rPr lang="it-IT" b="0">
                <a:ea typeface="Calibri"/>
              </a:rPr>
              <a:t> v)</a:t>
            </a:r>
          </a:p>
          <a:p>
            <a:pPr fontAlgn="auto"/>
            <a:r>
              <a:rPr lang="it-IT" b="0">
                <a:ea typeface="Calibri"/>
              </a:rPr>
              <a:t>{</a:t>
            </a:r>
          </a:p>
          <a:p>
            <a:pPr fontAlgn="auto"/>
            <a:r>
              <a:rPr lang="it-IT" b="0">
                <a:ea typeface="Calibri"/>
              </a:rPr>
              <a:t> 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err="1">
                <a:ea typeface="Calibri"/>
              </a:rPr>
              <a:t>.WriteLine</a:t>
            </a:r>
            <a:r>
              <a:rPr lang="it-IT" b="0">
                <a:ea typeface="Calibri"/>
              </a:rPr>
              <a:t>(</a:t>
            </a:r>
            <a:r>
              <a:rPr lang="it-IT" b="0" err="1">
                <a:ea typeface="Calibri"/>
              </a:rPr>
              <a:t>pair</a:t>
            </a:r>
            <a:r>
              <a:rPr lang="it-IT" b="0">
                <a:ea typeface="Calibri"/>
              </a:rPr>
              <a:t>);</a:t>
            </a:r>
          </a:p>
          <a:p>
            <a:pPr fontAlgn="auto"/>
            <a:r>
              <a:rPr lang="it-IT" b="0">
                <a:ea typeface="Calibri"/>
              </a:rPr>
              <a:t>}</a:t>
            </a:r>
          </a:p>
          <a:p>
            <a:pPr fontAlgn="auto"/>
            <a:endParaRPr lang="it-IT" b="0">
              <a:ea typeface="Calibri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920" y="4484861"/>
            <a:ext cx="495460" cy="495460"/>
          </a:xfrm>
          <a:prstGeom prst="rect">
            <a:avLst/>
          </a:prstGeom>
        </p:spPr>
      </p:pic>
      <p:sp>
        <p:nvSpPr>
          <p:cNvPr id="12" name="Segnaposto testo 5"/>
          <p:cNvSpPr txBox="1">
            <a:spLocks/>
          </p:cNvSpPr>
          <p:nvPr/>
        </p:nvSpPr>
        <p:spPr>
          <a:xfrm>
            <a:off x="1004074" y="4394610"/>
            <a:ext cx="4673754" cy="162363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b="0" err="1"/>
              <a:t>Vector</a:t>
            </a:r>
            <a:r>
              <a:rPr lang="it-IT" b="0"/>
              <a:t>&lt;</a:t>
            </a:r>
            <a:r>
              <a:rPr lang="it-IT" b="0" err="1"/>
              <a:t>Pair</a:t>
            </a:r>
            <a:r>
              <a:rPr lang="it-IT" b="0"/>
              <a:t>&lt;</a:t>
            </a:r>
            <a:r>
              <a:rPr lang="it-IT" b="0" err="1"/>
              <a:t>String,Integer</a:t>
            </a:r>
            <a:r>
              <a:rPr lang="it-IT" b="0"/>
              <a:t>&gt;&gt; </a:t>
            </a:r>
            <a:r>
              <a:rPr lang="it-IT" b="0">
                <a:solidFill>
                  <a:srgbClr val="0000C0"/>
                </a:solidFill>
              </a:rPr>
              <a:t>v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Vector</a:t>
            </a:r>
            <a:r>
              <a:rPr lang="it-IT" b="0"/>
              <a:t>&lt;&gt;(); 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"Prova"</a:t>
            </a:r>
            <a:r>
              <a:rPr lang="it-IT" b="0"/>
              <a:t>,1));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"di"</a:t>
            </a:r>
            <a:r>
              <a:rPr lang="it-IT" b="0"/>
              <a:t>,2));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"Vettore"</a:t>
            </a:r>
            <a:r>
              <a:rPr lang="it-IT" b="0"/>
              <a:t>,3));</a:t>
            </a:r>
          </a:p>
          <a:p>
            <a:pPr fontAlgn="auto"/>
            <a:endParaRPr lang="it-IT" b="0"/>
          </a:p>
          <a:p>
            <a:pPr fontAlgn="auto"/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/>
              <a:t>Pair</a:t>
            </a:r>
            <a:r>
              <a:rPr lang="it-IT" b="0"/>
              <a:t>&lt;</a:t>
            </a:r>
            <a:r>
              <a:rPr lang="it-IT" b="0" err="1"/>
              <a:t>String,Integer</a:t>
            </a:r>
            <a:r>
              <a:rPr lang="it-IT" b="0"/>
              <a:t>&gt; </a:t>
            </a:r>
            <a:r>
              <a:rPr lang="it-IT" b="0" err="1"/>
              <a:t>pair</a:t>
            </a:r>
            <a:r>
              <a:rPr lang="it-IT" b="0"/>
              <a:t> : v){</a:t>
            </a:r>
          </a:p>
          <a:p>
            <a:pPr fontAlgn="auto"/>
            <a:r>
              <a:rPr lang="it-IT" b="0"/>
              <a:t>  </a:t>
            </a:r>
            <a:r>
              <a:rPr lang="it-IT" b="0" err="1"/>
              <a:t>System.out.println</a:t>
            </a:r>
            <a:r>
              <a:rPr lang="it-IT" b="0"/>
              <a:t>(</a:t>
            </a:r>
            <a:r>
              <a:rPr lang="it-IT" b="0" err="1"/>
              <a:t>pair</a:t>
            </a:r>
            <a:r>
              <a:rPr lang="it-IT" b="0"/>
              <a:t>);</a:t>
            </a:r>
          </a:p>
          <a:p>
            <a:pPr fontAlgn="auto"/>
            <a:r>
              <a:rPr lang="it-IT" b="0"/>
              <a:t>}</a:t>
            </a:r>
            <a:endParaRPr lang="it-IT" b="0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9" y="4468419"/>
            <a:ext cx="477299" cy="477299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Ampia libreria di strutture dati e relativi algoritmi</a:t>
            </a:r>
          </a:p>
          <a:p>
            <a:pPr lvl="2"/>
            <a:r>
              <a:rPr lang="it-IT" err="1"/>
              <a:t>namespace</a:t>
            </a:r>
            <a:r>
              <a:rPr lang="it-IT"/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System.Collections</a:t>
            </a:r>
            <a:r>
              <a:rPr lang="it-IT"/>
              <a:t> in C# e package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it-IT"/>
              <a:t> in Java</a:t>
            </a:r>
          </a:p>
          <a:p>
            <a:pPr lvl="1"/>
            <a:r>
              <a:rPr lang="it-IT"/>
              <a:t>Interfacce e classi astratte per consentire di manipolare dati in modo uniforme indipendentemente dall’implementazione della specifica struttura dati</a:t>
            </a:r>
          </a:p>
          <a:p>
            <a:pPr lvl="1"/>
            <a:r>
              <a:rPr lang="it-IT"/>
              <a:t>Iterazione su qualsiasi oggetto la cui classe implementi un’apposita interfaccia</a:t>
            </a:r>
          </a:p>
          <a:p>
            <a:pPr lvl="2"/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&lt;X&gt; </a:t>
            </a:r>
            <a:r>
              <a:rPr lang="it-IT"/>
              <a:t>in Java e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IEnumerable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&lt;X&gt; </a:t>
            </a:r>
            <a:r>
              <a:rPr lang="it-IT"/>
              <a:t>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Collezioni e iteratori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In C# alle strutture dati non generiche basate su «</a:t>
            </a:r>
            <a:r>
              <a:rPr lang="it-IT" err="1"/>
              <a:t>object</a:t>
            </a:r>
            <a:r>
              <a:rPr lang="it-IT"/>
              <a:t>» sono state affiancate classi ad hoc per tipi generici (</a:t>
            </a:r>
            <a:r>
              <a:rPr lang="it-IT" err="1"/>
              <a:t>namespace</a:t>
            </a:r>
            <a:r>
              <a:rPr lang="it-IT"/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</a:t>
            </a:r>
            <a:r>
              <a:rPr lang="it-IT"/>
              <a:t>)</a:t>
            </a:r>
          </a:p>
          <a:p>
            <a:pPr lvl="2"/>
            <a:r>
              <a:rPr lang="it-IT"/>
              <a:t>mentre in Java le strutture dati non-generiche esistenti sono state adattate all’utilizzo con i tipi generici.</a:t>
            </a:r>
          </a:p>
          <a:p>
            <a:pPr lvl="1"/>
            <a:r>
              <a:rPr lang="it-IT"/>
              <a:t>In C# è possibile implementare gli iteratori in modo molto semplice scrivendo un metodo che utilizza l’istruzione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»</a:t>
            </a:r>
          </a:p>
          <a:p>
            <a:pPr lvl="1"/>
            <a:r>
              <a:rPr lang="it-IT"/>
              <a:t>In C# si può creare una collezione inizializzandone gli elementi in modo simile a quanto avviene per gli array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Collezioni e iteratori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4826574" cy="506965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/>
              <a:t>List&lt;</a:t>
            </a:r>
            <a:r>
              <a:rPr lang="it-IT" b="0" err="1"/>
              <a:t>Integer</a:t>
            </a:r>
            <a:r>
              <a:rPr lang="it-IT" b="0"/>
              <a:t>&gt; </a:t>
            </a:r>
            <a:r>
              <a:rPr lang="it-IT" b="0" err="1"/>
              <a:t>nums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ArrayList</a:t>
            </a:r>
            <a:r>
              <a:rPr lang="it-IT" b="0"/>
              <a:t>&lt;&gt;(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/>
              <a:t>Arrays.asList</a:t>
            </a:r>
            <a:r>
              <a:rPr lang="it-IT" b="0"/>
              <a:t>(0,1,2,3,4,5,6,7,8,9));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0000C0"/>
                </a:solidFill>
              </a:rPr>
              <a:t>i</a:t>
            </a:r>
            <a:r>
              <a:rPr lang="nn-NO" b="0"/>
              <a:t> = </a:t>
            </a:r>
            <a:r>
              <a:rPr lang="nn-NO" b="0">
                <a:solidFill>
                  <a:srgbClr val="0000C0"/>
                </a:solidFill>
              </a:rPr>
              <a:t>nums</a:t>
            </a:r>
            <a:r>
              <a:rPr lang="nn-NO" b="0"/>
              <a:t>.size() - 1; i &gt;= 0; i--){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>
                <a:solidFill>
                  <a:srgbClr val="0000C0"/>
                </a:solidFill>
              </a:rPr>
              <a:t>nums</a:t>
            </a:r>
            <a:r>
              <a:rPr lang="it-IT" b="0" err="1"/>
              <a:t>.get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i</a:t>
            </a:r>
            <a:r>
              <a:rPr lang="it-IT" b="0"/>
              <a:t>) % 2 == 1){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  </a:t>
            </a:r>
            <a:r>
              <a:rPr lang="it-IT" b="0" err="1">
                <a:solidFill>
                  <a:srgbClr val="0000C0"/>
                </a:solidFill>
              </a:rPr>
              <a:t>nums</a:t>
            </a:r>
            <a:r>
              <a:rPr lang="it-IT" b="0" err="1"/>
              <a:t>.remove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i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      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/>
              <a:t>Map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, </a:t>
            </a:r>
            <a:r>
              <a:rPr lang="it-IT" b="0" err="1"/>
              <a:t>String</a:t>
            </a:r>
            <a:r>
              <a:rPr lang="it-IT" b="0"/>
              <a:t>&gt; </a:t>
            </a:r>
            <a:r>
              <a:rPr lang="it-IT" b="0" err="1">
                <a:solidFill>
                  <a:srgbClr val="0000C0"/>
                </a:solidFill>
              </a:rPr>
              <a:t>map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HashMap</a:t>
            </a:r>
            <a:r>
              <a:rPr lang="it-IT" b="0"/>
              <a:t>&lt;&gt;();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n</a:t>
            </a:r>
            <a:r>
              <a:rPr lang="it-IT" b="0"/>
              <a:t> : </a:t>
            </a:r>
            <a:r>
              <a:rPr lang="it-IT" b="0" err="1"/>
              <a:t>nums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 // Associa n^3 (come testo) ad ogni numero n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</a:t>
            </a:r>
            <a:r>
              <a:rPr lang="it-IT" b="0" err="1">
                <a:solidFill>
                  <a:srgbClr val="0000C0"/>
                </a:solidFill>
              </a:rPr>
              <a:t>map</a:t>
            </a:r>
            <a:r>
              <a:rPr lang="it-IT" b="0" err="1"/>
              <a:t>.put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n</a:t>
            </a:r>
            <a:r>
              <a:rPr lang="it-IT" b="0"/>
              <a:t>, </a:t>
            </a:r>
            <a:r>
              <a:rPr lang="it-IT" b="0" err="1"/>
              <a:t>Integer.</a:t>
            </a:r>
            <a:r>
              <a:rPr lang="it-IT" b="0" i="1" err="1"/>
              <a:t>toString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*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*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));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Random </a:t>
            </a:r>
            <a:r>
              <a:rPr lang="it-IT" b="0" err="1">
                <a:solidFill>
                  <a:srgbClr val="0000C0"/>
                </a:solidFill>
              </a:rPr>
              <a:t>rnd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Random();</a:t>
            </a:r>
          </a:p>
          <a:p>
            <a:pPr>
              <a:spcAft>
                <a:spcPts val="0"/>
              </a:spcAft>
            </a:pPr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i = 0; i &lt; 20; i++){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n = </a:t>
            </a:r>
            <a:r>
              <a:rPr lang="it-IT" b="0" err="1"/>
              <a:t>rnd.nextInt</a:t>
            </a:r>
            <a:r>
              <a:rPr lang="it-IT" b="0"/>
              <a:t>(10);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str</a:t>
            </a:r>
            <a:r>
              <a:rPr lang="it-IT" b="0"/>
              <a:t> = </a:t>
            </a:r>
            <a:r>
              <a:rPr lang="it-IT" b="0" err="1"/>
              <a:t>map.get</a:t>
            </a:r>
            <a:r>
              <a:rPr lang="it-IT" b="0"/>
              <a:t>(n);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/>
              <a:t>str</a:t>
            </a:r>
            <a:r>
              <a:rPr lang="it-IT" b="0"/>
              <a:t> != </a:t>
            </a:r>
            <a:r>
              <a:rPr lang="it-IT" b="0" err="1">
                <a:solidFill>
                  <a:srgbClr val="7F0055"/>
                </a:solidFill>
              </a:rPr>
              <a:t>null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pt-BR" b="0"/>
              <a:t>    System.out.printf(</a:t>
            </a:r>
            <a:r>
              <a:rPr lang="pt-BR" b="0">
                <a:solidFill>
                  <a:srgbClr val="2A00FF"/>
                </a:solidFill>
              </a:rPr>
              <a:t>"%d ==&gt; %s\n"</a:t>
            </a:r>
            <a:r>
              <a:rPr lang="pt-BR" b="0"/>
              <a:t>, n, str);</a:t>
            </a:r>
          </a:p>
          <a:p>
            <a:pPr>
              <a:spcAft>
                <a:spcPts val="0"/>
              </a:spcAft>
            </a:pPr>
            <a:r>
              <a:rPr lang="it-IT" b="0"/>
              <a:t>  } </a:t>
            </a:r>
            <a:r>
              <a:rPr lang="it-IT" b="0">
                <a:solidFill>
                  <a:srgbClr val="7F0055"/>
                </a:solidFill>
              </a:rPr>
              <a:t>else</a:t>
            </a: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System.out.printf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"%d non in cache.\n"</a:t>
            </a:r>
            <a:r>
              <a:rPr lang="it-IT" b="0"/>
              <a:t>, n);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5471460" y="1200522"/>
            <a:ext cx="6303756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r>
              <a:rPr lang="it-IT" b="0" dirty="0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IList</a:t>
            </a:r>
            <a:r>
              <a:rPr lang="it-IT" b="0" dirty="0">
                <a:latin typeface="Courier New"/>
                <a:ea typeface="Calibri"/>
                <a:cs typeface="Courier New"/>
              </a:rPr>
              <a:t>&lt;</a:t>
            </a:r>
            <a:r>
              <a:rPr lang="it-IT" b="0" dirty="0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dirty="0">
                <a:latin typeface="Courier New"/>
                <a:ea typeface="Calibri"/>
                <a:cs typeface="Courier New"/>
              </a:rPr>
              <a:t>&gt; nums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=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new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List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&lt;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&gt; { 0,1,2,3,4,5,6,7,8,9 };</a:t>
            </a:r>
          </a:p>
          <a:p>
            <a:pPr marL="0" indent="0">
              <a:spcAft>
                <a:spcPts val="0"/>
              </a:spcAft>
              <a:buNone/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for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(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var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i = nums.Count - 1; i &gt;= 0; i--)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if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(nums[i] % 2 == 1)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nums.RemoveAt(i);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r>
              <a:rPr lang="it-IT" b="0" noProof="1">
                <a:latin typeface="Courier New"/>
                <a:ea typeface="Calibri"/>
                <a:cs typeface="Courier New"/>
              </a:rPr>
              <a:t>}</a:t>
            </a:r>
            <a:r>
              <a:rPr lang="it-IT" b="0" dirty="0">
                <a:latin typeface="Courier New"/>
                <a:ea typeface="Calibri"/>
                <a:cs typeface="Courier New"/>
              </a:rPr>
              <a:t>     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r>
              <a:rPr lang="it-IT" b="0" dirty="0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IDictionary</a:t>
            </a:r>
            <a:r>
              <a:rPr lang="it-IT" b="0" dirty="0">
                <a:latin typeface="Courier New"/>
                <a:ea typeface="Calibri"/>
                <a:cs typeface="Courier New"/>
              </a:rPr>
              <a:t>&lt;</a:t>
            </a:r>
            <a:r>
              <a:rPr lang="it-IT" b="0" dirty="0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dirty="0">
                <a:latin typeface="Courier New"/>
                <a:ea typeface="Calibri"/>
                <a:cs typeface="Courier New"/>
              </a:rPr>
              <a:t>, </a:t>
            </a:r>
            <a:r>
              <a:rPr lang="it-IT" b="0" dirty="0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b="0" dirty="0">
                <a:latin typeface="Courier New"/>
                <a:ea typeface="Calibri"/>
                <a:cs typeface="Courier New"/>
              </a:rPr>
              <a:t>&gt;</a:t>
            </a:r>
            <a:r>
              <a:rPr lang="it-IT" b="0" dirty="0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 </a:t>
            </a:r>
            <a:r>
              <a:rPr lang="it-IT" b="0" dirty="0">
                <a:latin typeface="Courier New"/>
                <a:ea typeface="Calibri"/>
                <a:cs typeface="Courier New"/>
              </a:rPr>
              <a:t>map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=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new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Dictionary</a:t>
            </a:r>
            <a:r>
              <a:rPr lang="it-IT" b="0" noProof="1">
                <a:latin typeface="Courier New"/>
                <a:ea typeface="Calibri"/>
                <a:cs typeface="Courier New"/>
              </a:rPr>
              <a:t>&lt;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,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b="0" noProof="1">
                <a:latin typeface="Courier New"/>
                <a:ea typeface="Calibri"/>
                <a:cs typeface="Courier New"/>
              </a:rPr>
              <a:t>&gt;();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foreach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(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n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nums)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{ </a:t>
            </a:r>
            <a:r>
              <a:rPr lang="it-IT" b="0" noProof="1">
                <a:solidFill>
                  <a:srgbClr val="008000"/>
                </a:solidFill>
                <a:latin typeface="Courier New"/>
                <a:ea typeface="Calibri"/>
                <a:cs typeface="Courier New"/>
              </a:rPr>
              <a:t>// Associa n^3 (come testo) ad ogni numero n</a:t>
            </a:r>
            <a:endParaRPr lang="it-IT" b="0" noProof="1">
              <a:latin typeface="Courier New"/>
              <a:ea typeface="Calibri"/>
              <a:cs typeface="Courier New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map.Add(n, (n*n*n).ToString());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var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rnd =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new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Random</a:t>
            </a:r>
            <a:r>
              <a:rPr lang="it-IT" b="0" noProof="1">
                <a:latin typeface="Courier New"/>
                <a:ea typeface="Calibri"/>
                <a:cs typeface="Courier New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for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(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i = 0; i &lt; 20;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var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n = rnd.Next(10);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string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str;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if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(map.TryGetValue(n,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out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str))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Console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.WriteLine(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"{0} ==&gt; {1}"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, n, str);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else</a:t>
            </a:r>
            <a:endParaRPr lang="it-IT" b="0" noProof="1">
              <a:latin typeface="Courier New"/>
              <a:ea typeface="Calibri"/>
              <a:cs typeface="Courier New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Console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.WriteLine(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"{0} non in cache."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, n);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Metodi anonimi (</a:t>
            </a:r>
            <a:r>
              <a:rPr lang="it-IT" err="1"/>
              <a:t>pre</a:t>
            </a:r>
            <a:r>
              <a:rPr lang="it-IT"/>
              <a:t> Lambda </a:t>
            </a:r>
            <a:r>
              <a:rPr lang="it-IT" err="1"/>
              <a:t>Expressions</a:t>
            </a:r>
            <a:r>
              <a:rPr lang="it-IT"/>
              <a:t>)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>
          <a:xfrm>
            <a:off x="5222495" y="1371717"/>
            <a:ext cx="6393771" cy="2940639"/>
          </a:xfrm>
        </p:spPr>
        <p:txBody>
          <a:bodyPr>
            <a:normAutofit/>
          </a:bodyPr>
          <a:lstStyle/>
          <a:p>
            <a:pPr lvl="1"/>
            <a:r>
              <a:rPr lang="it-IT"/>
              <a:t>Permettono di passare direttamente un “blocco di codice” a un parametro delegato (</a:t>
            </a:r>
            <a:r>
              <a:rPr lang="it-IT" err="1">
                <a:solidFill>
                  <a:srgbClr val="C00000"/>
                </a:solidFill>
              </a:rPr>
              <a:t>closure-like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functions</a:t>
            </a:r>
            <a:r>
              <a:rPr lang="it-IT"/>
              <a:t>)</a:t>
            </a:r>
          </a:p>
          <a:p>
            <a:pPr lvl="1"/>
            <a:endParaRPr lang="it-IT" sz="1200"/>
          </a:p>
          <a:p>
            <a:pPr lvl="1"/>
            <a:r>
              <a:rPr lang="it-IT"/>
              <a:t>Eliminano la necessità di dichiarare un metodo separato per poi poterlo passare al delegate</a:t>
            </a:r>
          </a:p>
          <a:p>
            <a:pPr lvl="1"/>
            <a:endParaRPr lang="it-IT" sz="1200"/>
          </a:p>
          <a:p>
            <a:pPr lvl="1"/>
            <a:r>
              <a:rPr lang="it-IT"/>
              <a:t>La keyword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/>
              <a:t> sostituisce il nome del metodo (che è appunto “anonimo”) ed è seguita dalla dichiarazione degli eventuali parametri del metodo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2796" y="1546402"/>
            <a:ext cx="4476750" cy="37671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perc);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Execute(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for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0; i &lt; MAX; i++)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// do some stuff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% 100 == 0)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27663" y="4141173"/>
            <a:ext cx="4423186" cy="18281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e1.Execute(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perc);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});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e2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e2.Execute(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 });</a:t>
            </a: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67185"/>
      </p:ext>
    </p:extLst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Delegates</a:t>
            </a:r>
            <a:endParaRPr lang="it-IT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79561" y="1785554"/>
            <a:ext cx="6822749" cy="391522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 fontAlgn="auto"/>
            <a:r>
              <a:rPr lang="it-IT" u="none" dirty="0"/>
              <a:t>Simili ai puntatori a funzione del C/C++</a:t>
            </a:r>
            <a:endParaRPr lang="en-US" dirty="0"/>
          </a:p>
          <a:p>
            <a:pPr marL="566420" lvl="2" fontAlgn="auto"/>
            <a:r>
              <a:rPr lang="it-IT" sz="1800" u="none" dirty="0"/>
              <a:t>Sono Orientati agli oggetti</a:t>
            </a:r>
            <a:endParaRPr lang="it-IT" sz="1800" u="none" dirty="0">
              <a:cs typeface="Calibri"/>
            </a:endParaRPr>
          </a:p>
          <a:p>
            <a:pPr marL="566420" lvl="2" fontAlgn="auto"/>
            <a:r>
              <a:rPr lang="it-IT" sz="1800" u="none" dirty="0"/>
              <a:t>Sono </a:t>
            </a:r>
            <a:r>
              <a:rPr lang="it-IT" sz="1800" u="none" dirty="0" err="1"/>
              <a:t>Type-safe</a:t>
            </a:r>
            <a:endParaRPr lang="it-IT" sz="1800" u="none" dirty="0">
              <a:cs typeface="Calibri"/>
            </a:endParaRPr>
          </a:p>
          <a:p>
            <a:pPr marL="566420" lvl="2" fontAlgn="auto"/>
            <a:endParaRPr lang="it-IT" sz="1800" u="none" dirty="0">
              <a:cs typeface="Calibri"/>
            </a:endParaRPr>
          </a:p>
          <a:p>
            <a:pPr marL="200660" lvl="1" indent="0" fontAlgn="auto"/>
            <a:r>
              <a:rPr lang="it-IT" sz="2200" u="none" dirty="0">
                <a:cs typeface="Calibri"/>
              </a:rPr>
              <a:t>Analoghi alle interfacce funzionali di </a:t>
            </a:r>
            <a:r>
              <a:rPr lang="it-IT" sz="2200" b="1" u="none" dirty="0">
                <a:cs typeface="Calibri"/>
              </a:rPr>
              <a:t>Java &gt;= 8</a:t>
            </a:r>
          </a:p>
          <a:p>
            <a:pPr marL="566420" lvl="2" fontAlgn="auto"/>
            <a:r>
              <a:rPr lang="it-IT" sz="1800" u="none" dirty="0"/>
              <a:t>come in Java, permettono di passare riferimenti a metodi</a:t>
            </a:r>
          </a:p>
          <a:p>
            <a:pPr marL="566420" lvl="2" fontAlgn="auto"/>
            <a:endParaRPr lang="it-IT" sz="1800" u="none" dirty="0"/>
          </a:p>
          <a:p>
            <a:pPr marL="383540" lvl="1" fontAlgn="auto"/>
            <a:r>
              <a:rPr lang="it-IT" u="none" dirty="0"/>
              <a:t>Caratteristiche principali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sz="1800" u="none" dirty="0"/>
              <a:t>Permettono di passare una funzione o un metodo come parametro o di assegnarlo a una variabile</a:t>
            </a:r>
            <a:endParaRPr lang="it-IT" sz="1800" u="none" dirty="0">
              <a:cs typeface="Calibri"/>
            </a:endParaRPr>
          </a:p>
          <a:p>
            <a:pPr marL="566420" lvl="2" fontAlgn="auto"/>
            <a:r>
              <a:rPr lang="it-IT" sz="1800" dirty="0"/>
              <a:t>Sono alla base degli eventi C#</a:t>
            </a:r>
            <a:endParaRPr lang="it-IT" sz="1800" dirty="0">
              <a:cs typeface="Calibri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306932" y="1255120"/>
            <a:ext cx="4476750" cy="49305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Program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Operation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Add(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y)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+ y;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Sub(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y)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- y;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op = Add;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res1 = op(3, 5);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op = Sub;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res2 = op(2, 4);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5798"/>
      </p:ext>
    </p:extLst>
  </p:cSld>
  <p:clrMapOvr>
    <a:masterClrMapping/>
  </p:clrMapOvr>
  <p:transition spd="slow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Delegates</a:t>
            </a:r>
            <a:r>
              <a:rPr lang="it-IT" dirty="0"/>
              <a:t> – Altro Esempio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128529" y="1478669"/>
            <a:ext cx="4476750" cy="37671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perc);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Execute(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for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0; i &lt; MAX; i++)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// do some stuff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% 100 == 0)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365320" y="1933206"/>
            <a:ext cx="4476750" cy="29915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PrintExecutorProgressStatus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perc);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IgnoreProgressStatus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 { 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e1.Execute(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PrintExecutorProgressStatus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e2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e2.Execute(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IgnoreProgressStatus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6869"/>
      </p:ext>
    </p:extLst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Espressioni Lambda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298010"/>
            <a:ext cx="7590395" cy="405292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383540" lvl="1"/>
            <a:r>
              <a:rPr lang="it-IT"/>
              <a:t>Funzioni anonime che contengono istruzioni C# e possono essere utilizzate per creare delegate anonimi</a:t>
            </a:r>
            <a:endParaRPr lang="en-US"/>
          </a:p>
          <a:p>
            <a:pPr marL="383540" lvl="1"/>
            <a:endParaRPr lang="it-IT">
              <a:cs typeface="Calibri"/>
            </a:endParaRPr>
          </a:p>
          <a:p>
            <a:pPr marL="383540" lvl="1"/>
            <a:r>
              <a:rPr lang="it-IT" sz="2200"/>
              <a:t>Disponibili dalla versione 3.0 del linguaggio</a:t>
            </a:r>
            <a:endParaRPr lang="it-IT" sz="2200">
              <a:cs typeface="Calibri"/>
            </a:endParaRPr>
          </a:p>
          <a:p>
            <a:pPr marL="566420" lvl="2"/>
            <a:r>
              <a:rPr lang="it-IT" sz="1800"/>
              <a:t>Come estensione dei </a:t>
            </a:r>
            <a:r>
              <a:rPr lang="it-IT" sz="1800" err="1"/>
              <a:t>delegates</a:t>
            </a:r>
            <a:endParaRPr lang="it-IT">
              <a:cs typeface="Calibri"/>
            </a:endParaRPr>
          </a:p>
          <a:p>
            <a:pPr marL="566420" lvl="2"/>
            <a:endParaRPr lang="it-IT" sz="1800">
              <a:cs typeface="Calibri"/>
            </a:endParaRPr>
          </a:p>
          <a:p>
            <a:pPr marL="383540" lvl="1"/>
            <a:r>
              <a:rPr lang="it-IT" sz="2200">
                <a:cs typeface="Calibri"/>
              </a:rPr>
              <a:t>Sintatticamente molto simili alle lambda di Java &gt;= 8</a:t>
            </a:r>
          </a:p>
          <a:p>
            <a:pPr marL="566420" lvl="2"/>
            <a:r>
              <a:rPr lang="it-IT" sz="1800">
                <a:cs typeface="Calibri"/>
              </a:rPr>
              <a:t>Operativamente, sono del tutto analoghe a Java</a:t>
            </a:r>
          </a:p>
          <a:p>
            <a:pPr marL="383540" lvl="1"/>
            <a:endParaRPr lang="it-IT" sz="2200">
              <a:cs typeface="Calibri"/>
            </a:endParaRPr>
          </a:p>
          <a:p>
            <a:pPr marL="383540" lvl="1"/>
            <a:r>
              <a:rPr lang="it-IT"/>
              <a:t>Contengono l’operatore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566420" lvl="2"/>
            <a:r>
              <a:rPr lang="it-IT" sz="1800"/>
              <a:t>La parte a sinistra dell’operatore </a:t>
            </a:r>
            <a:r>
              <a:rPr lang="it-IT" sz="1800" b="1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it-IT" sz="1800"/>
              <a:t> indica i parametri della funzione</a:t>
            </a:r>
            <a:endParaRPr lang="it-IT" sz="1800">
              <a:cs typeface="Calibri"/>
            </a:endParaRPr>
          </a:p>
          <a:p>
            <a:pPr marL="566420" lvl="2"/>
            <a:r>
              <a:rPr lang="it-IT" sz="1800"/>
              <a:t>La parte a destra contiene un’espressione o un insieme di istruzioni racchiuso fra parentesi graffe.</a:t>
            </a:r>
            <a:endParaRPr lang="it-IT" sz="1800">
              <a:cs typeface="Calibri"/>
            </a:endParaRPr>
          </a:p>
          <a:p>
            <a:pPr marL="566420" lvl="2"/>
            <a:endParaRPr lang="it-IT" sz="1800">
              <a:cs typeface="Calibri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24138" y="2201086"/>
            <a:ext cx="3633352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//with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n =&gt; n == 2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(a, b) =&gt; a + b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(a, b) =&gt; {a++;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//With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explicitly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b) =&gt; a + b</a:t>
            </a:r>
          </a:p>
          <a:p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010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esempio: C# &gt; CIL &gt; ASM</a:t>
            </a:r>
          </a:p>
        </p:txBody>
      </p:sp>
      <p:pic>
        <p:nvPicPr>
          <p:cNvPr id="186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1158259"/>
            <a:ext cx="3333750" cy="1238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63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605963"/>
            <a:ext cx="4933950" cy="3609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6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1954598"/>
            <a:ext cx="5457825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6376" name="Text Box 8"/>
          <p:cNvSpPr txBox="1">
            <a:spLocks noChangeArrowheads="1"/>
          </p:cNvSpPr>
          <p:nvPr/>
        </p:nvSpPr>
        <p:spPr bwMode="auto">
          <a:xfrm>
            <a:off x="1200248" y="1628135"/>
            <a:ext cx="1628775" cy="3762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/>
              <a:t>Sorgente (C#)</a:t>
            </a: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8832539" y="3507751"/>
            <a:ext cx="2661306" cy="33855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 sz="1600"/>
              <a:t>Intermediate Language (IL)</a:t>
            </a:r>
          </a:p>
        </p:txBody>
      </p: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6042025" y="5705508"/>
            <a:ext cx="4041775" cy="3762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/>
              <a:t>Codice Macchina e ASM (Intel 80386)</a:t>
            </a:r>
          </a:p>
        </p:txBody>
      </p:sp>
      <p:sp>
        <p:nvSpPr>
          <p:cNvPr id="186379" name="AutoShape 11"/>
          <p:cNvSpPr>
            <a:spLocks noChangeArrowheads="1"/>
          </p:cNvSpPr>
          <p:nvPr/>
        </p:nvSpPr>
        <p:spPr bwMode="auto">
          <a:xfrm rot="5400000">
            <a:off x="6122291" y="1196077"/>
            <a:ext cx="676275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it-IT"/>
          </a:p>
        </p:txBody>
      </p:sp>
      <p:sp>
        <p:nvSpPr>
          <p:cNvPr id="186380" name="AutoShape 12"/>
          <p:cNvSpPr>
            <a:spLocks noChangeArrowheads="1"/>
          </p:cNvSpPr>
          <p:nvPr/>
        </p:nvSpPr>
        <p:spPr bwMode="auto">
          <a:xfrm rot="10800000">
            <a:off x="6720526" y="3691813"/>
            <a:ext cx="676275" cy="719137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it-IT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9256"/>
      </p:ext>
    </p:extLst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Espressioni Lambda – Esempi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9560" y="1248138"/>
            <a:ext cx="4700439" cy="5232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parametro);</a:t>
            </a:r>
          </a:p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p1,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p2);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36192" y="2237095"/>
            <a:ext cx="4117068" cy="11695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= x =&gt; x * x;</a:t>
            </a: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f(5);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= 25</a:t>
            </a:r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es-ES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 = (x, y) =&gt; x + y;</a:t>
            </a: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f2(3, 7);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 = 10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755864" y="1771358"/>
            <a:ext cx="502781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= 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x;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};</a:t>
            </a: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f(5);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= 25</a:t>
            </a:r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 = 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y) {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+ y;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};</a:t>
            </a: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f2(3, 7);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 = 10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755864" y="4938874"/>
            <a:ext cx="4751685" cy="10525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e.Execute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  </a:t>
            </a:r>
            <a:r>
              <a:rPr lang="it-IT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p);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});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154626" y="5077072"/>
            <a:ext cx="4489476" cy="6647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e.Execute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(p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1C2358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=&gt;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p));</a:t>
            </a:r>
          </a:p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Uguale 11"/>
          <p:cNvSpPr/>
          <p:nvPr/>
        </p:nvSpPr>
        <p:spPr>
          <a:xfrm>
            <a:off x="5705076" y="5152428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Uguale 12"/>
          <p:cNvSpPr/>
          <p:nvPr/>
        </p:nvSpPr>
        <p:spPr>
          <a:xfrm>
            <a:off x="5709655" y="2525526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3833"/>
      </p:ext>
    </p:extLst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1F47D-5EBC-4627-8E0E-F10CDD58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A492AF-2EDD-4E4B-B0C2-E19A0B4E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C2E086-82D7-465E-A22B-A441D671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D4E5-951A-42A8-AC7E-3E0A7D30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FE9B7DA0-9DFC-428E-A962-1FF16113E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1" y="1310729"/>
            <a:ext cx="11404121" cy="4601805"/>
          </a:xfrm>
        </p:spPr>
        <p:txBody>
          <a:bodyPr>
            <a:normAutofit fontScale="92500" lnSpcReduction="20000"/>
          </a:bodyPr>
          <a:lstStyle/>
          <a:p>
            <a:pPr fontAlgn="auto">
              <a:buFont typeface="Courier New" panose="02070309020205020404" pitchFamily="49" charset="0"/>
              <a:buChar char="o"/>
            </a:pPr>
            <a:r>
              <a:rPr lang="it-IT" u="none" dirty="0"/>
              <a:t>Gli eventi permettono a un oggetto di notificare altri quando avviene una situazione di interesse</a:t>
            </a:r>
          </a:p>
          <a:p>
            <a:pPr lvl="1" fontAlgn="auto"/>
            <a:r>
              <a:rPr lang="it-IT" u="none" dirty="0"/>
              <a:t>La classe che emette l’evento è detta </a:t>
            </a:r>
            <a:r>
              <a:rPr lang="it-IT" i="1" u="none" dirty="0"/>
              <a:t>publisher</a:t>
            </a:r>
            <a:r>
              <a:rPr lang="it-IT" u="none" dirty="0"/>
              <a:t>, mentre le istanze della classe che lo gestiscono sono dette </a:t>
            </a:r>
            <a:r>
              <a:rPr lang="it-IT" i="1" u="none" dirty="0" err="1"/>
              <a:t>subscriber</a:t>
            </a:r>
            <a:endParaRPr lang="it-IT" i="1" u="none" dirty="0"/>
          </a:p>
          <a:p>
            <a:pPr lvl="1" fontAlgn="auto"/>
            <a:r>
              <a:rPr lang="it-IT" u="none" dirty="0"/>
              <a:t>Molto usati in contesti di GUI, sia desktop (Windows Forms, WPF) che web (ASP.NET)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u="none" dirty="0"/>
              <a:t>Il publisher determina quando l’evento viene emesso, indipendentemente dai </a:t>
            </a:r>
            <a:r>
              <a:rPr lang="it-IT" u="none" dirty="0" err="1"/>
              <a:t>subscriber</a:t>
            </a:r>
            <a:endParaRPr lang="it-IT" u="none" dirty="0"/>
          </a:p>
          <a:p>
            <a:pPr>
              <a:buFont typeface="Courier New" panose="02070309020205020404" pitchFamily="49" charset="0"/>
              <a:buChar char="o"/>
            </a:pPr>
            <a:r>
              <a:rPr lang="it-IT" u="none" dirty="0"/>
              <a:t>A un evento si possono registrare molteplici </a:t>
            </a:r>
            <a:r>
              <a:rPr lang="it-IT" u="none" dirty="0" err="1"/>
              <a:t>subscriber</a:t>
            </a:r>
            <a:endParaRPr lang="it-IT" u="none" dirty="0"/>
          </a:p>
          <a:p>
            <a:pPr lvl="1"/>
            <a:r>
              <a:rPr lang="it-IT" u="none" dirty="0"/>
              <a:t>Il publisher non conosce i </a:t>
            </a:r>
            <a:r>
              <a:rPr lang="it-IT" u="none" dirty="0" err="1"/>
              <a:t>subscriber</a:t>
            </a:r>
            <a:r>
              <a:rPr lang="it-IT" dirty="0"/>
              <a:t>: è sufficiente che questi registrino un proprio delegate perché vengano notificati</a:t>
            </a:r>
          </a:p>
          <a:p>
            <a:pPr lvl="1"/>
            <a:r>
              <a:rPr lang="it-IT" u="none" dirty="0"/>
              <a:t>Un </a:t>
            </a:r>
            <a:r>
              <a:rPr lang="it-IT" u="none" dirty="0" err="1"/>
              <a:t>subscriber</a:t>
            </a:r>
            <a:r>
              <a:rPr lang="it-IT" u="none" dirty="0"/>
              <a:t> può registrare azioni per diversi eventi su diversi publisher</a:t>
            </a:r>
          </a:p>
          <a:p>
            <a:pPr lvl="1"/>
            <a:r>
              <a:rPr lang="it-IT" dirty="0"/>
              <a:t>Quando più </a:t>
            </a:r>
            <a:r>
              <a:rPr lang="it-IT" dirty="0" err="1"/>
              <a:t>subscriber</a:t>
            </a:r>
            <a:r>
              <a:rPr lang="it-IT" dirty="0"/>
              <a:t> sono registrati per il medesimo evento, gli event </a:t>
            </a:r>
            <a:r>
              <a:rPr lang="it-IT" dirty="0" err="1"/>
              <a:t>handler</a:t>
            </a:r>
            <a:r>
              <a:rPr lang="it-IT" dirty="0"/>
              <a:t> sono generalmente invocati in modo sincrono</a:t>
            </a:r>
            <a:endParaRPr lang="it-IT" u="none" dirty="0"/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Un evento che non ha </a:t>
            </a:r>
            <a:r>
              <a:rPr lang="it-IT" dirty="0" err="1"/>
              <a:t>subscribers</a:t>
            </a:r>
            <a:r>
              <a:rPr lang="it-IT" dirty="0"/>
              <a:t> non viene emesso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Per semplificare l’implementazione, l</a:t>
            </a:r>
            <a:r>
              <a:rPr lang="it-IT" u="none" dirty="0"/>
              <a:t>a libreria fornita con .NET espone:</a:t>
            </a:r>
          </a:p>
          <a:p>
            <a:pPr lvl="1"/>
            <a:r>
              <a:rPr lang="it-IT" u="none" dirty="0"/>
              <a:t> il </a:t>
            </a:r>
            <a:r>
              <a:rPr lang="en-US" dirty="0"/>
              <a:t>delegate </a:t>
            </a:r>
            <a:r>
              <a:rPr lang="en-US" dirty="0" err="1">
                <a:hlinkClick r:id="rId2"/>
              </a:rPr>
              <a:t>EventHandler</a:t>
            </a:r>
            <a:r>
              <a:rPr lang="en-US" dirty="0"/>
              <a:t> e la </a:t>
            </a:r>
            <a:r>
              <a:rPr lang="en-US" dirty="0" err="1"/>
              <a:t>versione</a:t>
            </a:r>
            <a:r>
              <a:rPr lang="en-US" dirty="0"/>
              <a:t> con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generico</a:t>
            </a:r>
            <a:r>
              <a:rPr lang="en-US" dirty="0"/>
              <a:t> </a:t>
            </a:r>
            <a:r>
              <a:rPr lang="it-IT" dirty="0" err="1">
                <a:hlinkClick r:id="rId3"/>
              </a:rPr>
              <a:t>EventHandler</a:t>
            </a:r>
            <a:r>
              <a:rPr lang="it-IT" dirty="0">
                <a:hlinkClick r:id="rId3"/>
              </a:rPr>
              <a:t>&lt;</a:t>
            </a:r>
            <a:r>
              <a:rPr lang="it-IT" dirty="0" err="1">
                <a:hlinkClick r:id="rId3"/>
              </a:rPr>
              <a:t>TEventArgs</a:t>
            </a:r>
            <a:r>
              <a:rPr lang="it-IT" dirty="0">
                <a:hlinkClick r:id="rId3"/>
              </a:rPr>
              <a:t>&gt;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>
                <a:hlinkClick r:id="rId4"/>
              </a:rPr>
              <a:t>EventArgs</a:t>
            </a:r>
            <a:r>
              <a:rPr lang="en-US" dirty="0"/>
              <a:t> per </a:t>
            </a:r>
            <a:r>
              <a:rPr lang="en-US" dirty="0" err="1"/>
              <a:t>contenere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dell’evento</a:t>
            </a:r>
            <a:endParaRPr lang="it-IT" u="none" dirty="0"/>
          </a:p>
        </p:txBody>
      </p:sp>
    </p:spTree>
    <p:extLst>
      <p:ext uri="{BB962C8B-B14F-4D97-AF65-F5344CB8AC3E}">
        <p14:creationId xmlns:p14="http://schemas.microsoft.com/office/powerpoint/2010/main" val="1197264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1F47D-5EBC-4627-8E0E-F10CDD58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– Esempio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A492AF-2EDD-4E4B-B0C2-E19A0B4E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C2E086-82D7-465E-A22B-A441D671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D4E5-951A-42A8-AC7E-3E0A7D30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EBCCB118-E943-43CB-9262-0CDC075BCA21}"/>
              </a:ext>
            </a:extLst>
          </p:cNvPr>
          <p:cNvSpPr txBox="1">
            <a:spLocks/>
          </p:cNvSpPr>
          <p:nvPr/>
        </p:nvSpPr>
        <p:spPr>
          <a:xfrm>
            <a:off x="379563" y="1200522"/>
            <a:ext cx="5222248" cy="48096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u="none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EventEmitter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EventHandler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OnSomethingHappened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EventHandler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OnSomethingElseHappened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[...]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DoThings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[...] do something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if there are subscribers, the event is not null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OnSomethingHappened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.OnSomethingHappened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EventArgs.Empty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pPr algn="l"/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you can also use null propagation check: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OnSomethingElseHappened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?.Invoke(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algn="l"/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>
              <a:spcAft>
                <a:spcPts val="0"/>
              </a:spcAft>
            </a:pPr>
            <a:endParaRPr lang="it-IT" sz="1100" noProof="1">
              <a:ea typeface="Calibri"/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85212FD-8B0C-4136-BEDD-9A858722785E}"/>
              </a:ext>
            </a:extLst>
          </p:cNvPr>
          <p:cNvSpPr txBox="1">
            <a:spLocks/>
          </p:cNvSpPr>
          <p:nvPr/>
        </p:nvSpPr>
        <p:spPr>
          <a:xfrm>
            <a:off x="5841508" y="1200523"/>
            <a:ext cx="5942174" cy="48096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1100" b="0" u="none">
                <a:solidFill>
                  <a:srgbClr val="0000FF"/>
                </a:solidFill>
                <a:effectLst/>
                <a:latin typeface="Consolas" panose="020B0609020204030204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EventSubscriber</a:t>
            </a:r>
            <a:endParaRPr lang="it-IT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EventSubscriber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EventEmitter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publisher)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it-IT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can </a:t>
            </a:r>
            <a:r>
              <a:rPr lang="it-IT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it-IT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delegate ...</a:t>
            </a:r>
            <a:endParaRPr lang="it-IT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publisher.OnSomethingHappened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.HandleEvent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... or an </a:t>
            </a:r>
            <a:r>
              <a:rPr lang="it-IT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anonymous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delegate ...</a:t>
            </a:r>
            <a:endParaRPr lang="it-IT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publisher.OnSomethingElseHappened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</a:p>
          <a:p>
            <a:r>
              <a:rPr lang="it-IT" sz="1000" dirty="0">
                <a:solidFill>
                  <a:srgbClr val="000000"/>
                </a:solidFill>
              </a:rPr>
              <a:t>            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};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... o a lambda delegate ...</a:t>
            </a:r>
            <a:endParaRPr lang="it-IT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publisher.OnSomethingHappened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(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HandleEvent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emitter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EventArgs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"Event </a:t>
            </a:r>
            <a:r>
              <a:rPr lang="it-IT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it-IT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245609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Nullable</a:t>
            </a:r>
            <a:r>
              <a:rPr lang="it-IT"/>
              <a:t> </a:t>
            </a:r>
            <a:r>
              <a:rPr lang="it-IT" err="1"/>
              <a:t>types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196975"/>
            <a:ext cx="11404120" cy="2883706"/>
          </a:xfrm>
        </p:spPr>
        <p:txBody>
          <a:bodyPr>
            <a:normAutofit/>
          </a:bodyPr>
          <a:lstStyle/>
          <a:p>
            <a:pPr lvl="1"/>
            <a:r>
              <a:rPr lang="it-IT" sz="1800"/>
              <a:t>Una variabile di tipo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sz="1800"/>
              <a:t> può assumere tutti i valori di T oppure il valore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800"/>
              <a:t>(es.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800"/>
              <a:t> può assumere tre valori: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sz="1800"/>
              <a:t>, </a:t>
            </a:r>
            <a:r>
              <a:rPr lang="it-IT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it-IT" sz="1800"/>
              <a:t>,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sz="1800"/>
              <a:t>).</a:t>
            </a:r>
          </a:p>
          <a:p>
            <a:pPr lvl="2"/>
            <a:r>
              <a:rPr lang="it-IT" sz="1400"/>
              <a:t>T deve essere un </a:t>
            </a:r>
            <a:r>
              <a:rPr lang="it-IT" sz="1400" err="1"/>
              <a:t>value</a:t>
            </a:r>
            <a:r>
              <a:rPr lang="it-IT" sz="1400"/>
              <a:t> </a:t>
            </a:r>
            <a:r>
              <a:rPr lang="it-IT" sz="1400" err="1"/>
              <a:t>type</a:t>
            </a:r>
            <a:r>
              <a:rPr lang="it-IT" sz="1400"/>
              <a:t> </a:t>
            </a:r>
          </a:p>
          <a:p>
            <a:pPr lvl="1"/>
            <a:r>
              <a:rPr lang="it-IT" sz="1800"/>
              <a:t>La sintassi 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T?</a:t>
            </a:r>
            <a:r>
              <a:rPr lang="it-IT" sz="1800"/>
              <a:t> (es.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1800"/>
              <a:t>,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1800"/>
              <a:t>, …) equivale a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sz="1800"/>
              <a:t> ed è preferibile perché più intuitiva e leggibile.</a:t>
            </a:r>
          </a:p>
          <a:p>
            <a:pPr lvl="1"/>
            <a:r>
              <a:rPr lang="it-IT" sz="1800"/>
              <a:t>Utili in tutti i casi in cui un </a:t>
            </a:r>
            <a:r>
              <a:rPr lang="it-IT" sz="1800" err="1"/>
              <a:t>value</a:t>
            </a:r>
            <a:r>
              <a:rPr lang="it-IT" sz="1800"/>
              <a:t> </a:t>
            </a:r>
            <a:r>
              <a:rPr lang="it-IT" sz="1800" err="1"/>
              <a:t>type</a:t>
            </a:r>
            <a:r>
              <a:rPr lang="it-IT" sz="1800"/>
              <a:t> può avere valore non-definito (caso tipico: quando si interagisce con un database).</a:t>
            </a:r>
          </a:p>
          <a:p>
            <a:pPr lvl="1"/>
            <a:r>
              <a:rPr lang="it-IT" sz="1800"/>
              <a:t>Metodi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GetValueOrDefault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800"/>
              <a:t>, proprietà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sz="1800"/>
              <a:t> e 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Value(T)</a:t>
            </a:r>
            <a:r>
              <a:rPr lang="it-IT" sz="1800"/>
              <a:t>.</a:t>
            </a:r>
          </a:p>
          <a:p>
            <a:pPr lvl="1"/>
            <a:r>
              <a:rPr lang="it-IT" sz="1800"/>
              <a:t>L’operatore </a:t>
            </a:r>
            <a:r>
              <a:rPr lang="it-IT" sz="1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it-IT" sz="1800"/>
              <a:t> (</a:t>
            </a:r>
            <a:r>
              <a:rPr lang="it-IT" sz="1800" err="1"/>
              <a:t>null-coalescing</a:t>
            </a:r>
            <a:r>
              <a:rPr lang="it-IT" sz="1800"/>
              <a:t>) consente di specificare un valore di default da restituire nel caso in cui la variabile sia </a:t>
            </a:r>
            <a:r>
              <a:rPr lang="it-IT" sz="1800" err="1"/>
              <a:t>null</a:t>
            </a:r>
            <a:r>
              <a:rPr lang="it-IT" sz="1800"/>
              <a:t>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7175" y="4069680"/>
            <a:ext cx="11228891" cy="21790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? v1 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equivale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Nullable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v1 =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? v2 = 42; 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equivale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Nullable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v2 = 42;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"V1: {0}"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v1!=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? v1.ToString() : 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"Sconosciuto"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oppure ..., v1.HasValue ?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"V2: {0}"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v2!=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? v2.ToString() : 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"Sconosciuto"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(v1.GetValueOrDefault());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0 (default di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(v2.GetValueOrDefault());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42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(v1 ?? 3);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(v2 ?? 3);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42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((v1 + 3) ==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True (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+ 3 =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((v2 + 58) ==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False (42 + 58 = 100)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272"/>
      </p:ext>
    </p:extLst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FD97EC-77D5-407E-8AB5-5772D8BF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C#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/>
              <a:t> VS Java8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46E42E-309D-46BD-85E9-D827626B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0" y="1538082"/>
            <a:ext cx="11404121" cy="942785"/>
          </a:xfrm>
        </p:spPr>
        <p:txBody>
          <a:bodyPr>
            <a:normAutofit/>
          </a:bodyPr>
          <a:lstStyle/>
          <a:p>
            <a:pPr algn="ctr"/>
            <a:r>
              <a:rPr lang="it-IT" sz="360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36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3600"/>
              <a:t> </a:t>
            </a:r>
            <a:r>
              <a:rPr lang="it-IT" sz="3600">
                <a:sym typeface="Symbol" panose="05050102010706020507" pitchFamily="18" charset="2"/>
              </a:rPr>
              <a:t>	 </a:t>
            </a:r>
            <a:r>
              <a:rPr lang="it-IT" sz="360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Iterable</a:t>
            </a:r>
            <a:r>
              <a:rPr lang="it-IT" sz="3600">
                <a:sym typeface="Symbol" panose="05050102010706020507" pitchFamily="18" charset="2"/>
              </a:rPr>
              <a:t> + </a:t>
            </a:r>
            <a:r>
              <a:rPr lang="it-IT" sz="360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Stream</a:t>
            </a:r>
            <a:endParaRPr lang="it-IT" sz="3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C32CE8-154B-4C6E-9040-5F8C758B5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38DE4-34CF-4F50-B549-0DC78428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0916A3-5314-4A03-A0FC-F9EBE20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414939C-4E8D-4DFE-BE22-D62E48EA0A06}"/>
              </a:ext>
            </a:extLst>
          </p:cNvPr>
          <p:cNvSpPr txBox="1">
            <a:spLocks/>
          </p:cNvSpPr>
          <p:nvPr/>
        </p:nvSpPr>
        <p:spPr>
          <a:xfrm>
            <a:off x="3476329" y="1868414"/>
            <a:ext cx="876215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sz="3000" u="none"/>
              <a:t>C#</a:t>
            </a:r>
            <a:endParaRPr lang="it-IT" sz="3000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DCF8DE2-0678-45BC-BB52-E105D90865C1}"/>
              </a:ext>
            </a:extLst>
          </p:cNvPr>
          <p:cNvSpPr txBox="1">
            <a:spLocks/>
          </p:cNvSpPr>
          <p:nvPr/>
        </p:nvSpPr>
        <p:spPr>
          <a:xfrm>
            <a:off x="7629950" y="1842349"/>
            <a:ext cx="1111714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u="none"/>
              <a:t>Java 8</a:t>
            </a:r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E515097-7240-4DA4-BD54-65430060322E}"/>
              </a:ext>
            </a:extLst>
          </p:cNvPr>
          <p:cNvSpPr txBox="1">
            <a:spLocks/>
          </p:cNvSpPr>
          <p:nvPr/>
        </p:nvSpPr>
        <p:spPr>
          <a:xfrm>
            <a:off x="393939" y="2811199"/>
            <a:ext cx="11404121" cy="326956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u="none" dirty="0"/>
              <a:t>Classe «</a:t>
            </a:r>
            <a:r>
              <a:rPr lang="it-IT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System.Linq.</a:t>
            </a:r>
            <a:r>
              <a:rPr lang="it-IT" u="none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 dirty="0"/>
              <a:t>»</a:t>
            </a:r>
          </a:p>
          <a:p>
            <a:pPr marL="383540" lvl="1" fontAlgn="auto"/>
            <a:r>
              <a:rPr lang="it-IT" u="none" dirty="0"/>
              <a:t>Fornisce molti </a:t>
            </a:r>
            <a:r>
              <a:rPr lang="it-IT" i="1" u="none" dirty="0"/>
              <a:t>extension </a:t>
            </a:r>
            <a:r>
              <a:rPr lang="it-IT" i="1" u="none" dirty="0" err="1"/>
              <a:t>methods</a:t>
            </a:r>
            <a:r>
              <a:rPr lang="it-IT" u="none" dirty="0"/>
              <a:t> che implementano molte funzioni </a:t>
            </a:r>
            <a:r>
              <a:rPr lang="it-IT" i="1" u="none" dirty="0"/>
              <a:t>high-</a:t>
            </a:r>
            <a:r>
              <a:rPr lang="it-IT" i="1" u="none" dirty="0" err="1"/>
              <a:t>order</a:t>
            </a:r>
            <a:r>
              <a:rPr lang="it-IT" i="1" u="none" dirty="0"/>
              <a:t> </a:t>
            </a:r>
            <a:r>
              <a:rPr lang="it-IT" u="none" dirty="0"/>
              <a:t>per manipolare flussi di dati (potenzialmente illimitati)</a:t>
            </a:r>
            <a:endParaRPr lang="it-IT" u="none" dirty="0">
              <a:cs typeface="Calibri"/>
            </a:endParaRPr>
          </a:p>
          <a:p>
            <a:pPr marL="383540" lvl="1" fontAlgn="auto"/>
            <a:r>
              <a:rPr lang="it-IT" u="none" dirty="0"/>
              <a:t>Permette di costruire </a:t>
            </a:r>
            <a:r>
              <a:rPr lang="it-IT" i="1" u="none" dirty="0"/>
              <a:t>pipeline </a:t>
            </a:r>
            <a:r>
              <a:rPr lang="it-IT" u="none" dirty="0"/>
              <a:t>di elaborazione analogamente a </a:t>
            </a:r>
            <a:r>
              <a:rPr lang="it-IT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Collection.stream</a:t>
            </a:r>
            <a:r>
              <a:rPr lang="it-IT" u="non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u="none" dirty="0"/>
              <a:t>di Java 8</a:t>
            </a:r>
            <a:endParaRPr lang="it-IT" u="none" dirty="0">
              <a:cs typeface="Calibri"/>
            </a:endParaRPr>
          </a:p>
          <a:p>
            <a:pPr marL="383540" lvl="1" fontAlgn="auto"/>
            <a:r>
              <a:rPr lang="it-IT" u="none" dirty="0"/>
              <a:t>Anche gli array implementano </a:t>
            </a:r>
            <a:r>
              <a:rPr lang="it-IT" u="none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u="none" dirty="0"/>
              <a:t>!</a:t>
            </a:r>
            <a:endParaRPr lang="it-IT" u="none" dirty="0">
              <a:cs typeface="Calibri"/>
            </a:endParaRPr>
          </a:p>
          <a:p>
            <a:pPr marL="383540" lvl="1" fontAlgn="auto"/>
            <a:r>
              <a:rPr lang="it-IT" u="none" dirty="0"/>
              <a:t>Nomenclatura più vicina al mondo SQL che al mondo funzionale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 err="1">
                <a:solidFill>
                  <a:srgbClr val="2B91AF"/>
                </a:solidFill>
                <a:latin typeface="Courier New"/>
                <a:cs typeface="Courier New"/>
              </a:rPr>
              <a:t>Enumerable</a:t>
            </a:r>
            <a:r>
              <a:rPr lang="it-IT" u="none" dirty="0" err="1">
                <a:solidFill>
                  <a:schemeClr val="tx1"/>
                </a:solidFill>
                <a:latin typeface="Courier New"/>
                <a:cs typeface="Courier New"/>
              </a:rPr>
              <a:t>.Select</a:t>
            </a:r>
            <a:r>
              <a:rPr lang="it-IT" u="none" dirty="0"/>
              <a:t> </a:t>
            </a:r>
            <a:r>
              <a:rPr lang="it-IT" u="none" dirty="0">
                <a:sym typeface="Symbol" panose="05050102010706020507" pitchFamily="18" charset="2"/>
              </a:rPr>
              <a:t> </a:t>
            </a:r>
            <a:r>
              <a:rPr lang="it-IT" u="none" dirty="0" err="1">
                <a:latin typeface="Courier New"/>
                <a:cs typeface="Courier New"/>
                <a:sym typeface="Symbol" panose="05050102010706020507" pitchFamily="18" charset="2"/>
              </a:rPr>
              <a:t>Stream.map</a:t>
            </a:r>
            <a:endParaRPr lang="it-IT" u="none" dirty="0" err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6420" lvl="2" fontAlgn="auto"/>
            <a:r>
              <a:rPr lang="it-IT" u="none" dirty="0" err="1">
                <a:solidFill>
                  <a:srgbClr val="2B91AF"/>
                </a:solidFill>
                <a:latin typeface="Courier New"/>
                <a:cs typeface="Courier New"/>
              </a:rPr>
              <a:t>Enumerable</a:t>
            </a:r>
            <a:r>
              <a:rPr lang="it-IT" u="none" dirty="0" err="1">
                <a:solidFill>
                  <a:schemeClr val="tx1"/>
                </a:solidFill>
                <a:latin typeface="Courier New"/>
                <a:cs typeface="Courier New"/>
              </a:rPr>
              <a:t>.Aggregate</a:t>
            </a:r>
            <a:r>
              <a:rPr lang="it-IT" u="none" dirty="0"/>
              <a:t> </a:t>
            </a:r>
            <a:r>
              <a:rPr lang="it-IT" u="none" dirty="0">
                <a:sym typeface="Symbol" panose="05050102010706020507" pitchFamily="18" charset="2"/>
              </a:rPr>
              <a:t>  </a:t>
            </a:r>
            <a:r>
              <a:rPr lang="it-IT" u="none" dirty="0" err="1">
                <a:latin typeface="Courier New"/>
                <a:cs typeface="Courier New"/>
                <a:sym typeface="Symbol" panose="05050102010706020507" pitchFamily="18" charset="2"/>
              </a:rPr>
              <a:t>Stream.reduce</a:t>
            </a:r>
            <a:r>
              <a:rPr lang="it-IT" u="none" dirty="0">
                <a:latin typeface="Courier New"/>
                <a:cs typeface="Courier New"/>
                <a:sym typeface="Symbol" panose="05050102010706020507" pitchFamily="18" charset="2"/>
              </a:rPr>
              <a:t> | </a:t>
            </a:r>
            <a:r>
              <a:rPr lang="it-IT" u="none" dirty="0" err="1">
                <a:latin typeface="Courier New"/>
                <a:cs typeface="Courier New"/>
                <a:sym typeface="Symbol" panose="05050102010706020507" pitchFamily="18" charset="2"/>
              </a:rPr>
              <a:t>Stream.collect</a:t>
            </a:r>
            <a:endParaRPr lang="it-IT" u="none" dirty="0" err="1">
              <a:latin typeface="Courier New"/>
              <a:cs typeface="Courier New"/>
            </a:endParaRPr>
          </a:p>
          <a:p>
            <a:pPr marL="566420" lvl="2" fontAlgn="auto"/>
            <a:r>
              <a:rPr lang="it-IT" u="none" dirty="0" err="1">
                <a:solidFill>
                  <a:srgbClr val="2B91AF"/>
                </a:solidFill>
                <a:latin typeface="Courier New"/>
                <a:cs typeface="Courier New"/>
              </a:rPr>
              <a:t>Enumerable</a:t>
            </a:r>
            <a:r>
              <a:rPr lang="it-IT" u="none" dirty="0" err="1">
                <a:solidFill>
                  <a:schemeClr val="tx1"/>
                </a:solidFill>
                <a:latin typeface="Courier New"/>
                <a:cs typeface="Courier New"/>
              </a:rPr>
              <a:t>.Where</a:t>
            </a:r>
            <a:r>
              <a:rPr lang="it-IT" u="none" dirty="0"/>
              <a:t> </a:t>
            </a:r>
            <a:r>
              <a:rPr lang="it-IT" u="none" dirty="0">
                <a:sym typeface="Symbol" panose="05050102010706020507" pitchFamily="18" charset="2"/>
              </a:rPr>
              <a:t>  </a:t>
            </a:r>
            <a:r>
              <a:rPr lang="it-IT" u="none" dirty="0" err="1">
                <a:latin typeface="Courier New"/>
                <a:cs typeface="Courier New"/>
                <a:sym typeface="Symbol" panose="05050102010706020507" pitchFamily="18" charset="2"/>
              </a:rPr>
              <a:t>Stream.filter</a:t>
            </a:r>
            <a:endParaRPr lang="it-IT" u="none" dirty="0" err="1">
              <a:latin typeface="Courier New"/>
              <a:cs typeface="Courier New"/>
            </a:endParaRPr>
          </a:p>
          <a:p>
            <a:pPr marL="566420" lvl="2" fontAlgn="auto"/>
            <a:r>
              <a:rPr lang="it-IT" u="none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…</a:t>
            </a:r>
            <a:endParaRPr lang="it-IT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399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Language-</a:t>
            </a:r>
            <a:r>
              <a:rPr lang="it-IT" err="1"/>
              <a:t>Integrated</a:t>
            </a:r>
            <a:r>
              <a:rPr lang="it-IT"/>
              <a:t> Query – LINQ (1/2)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38202"/>
            <a:ext cx="6151867" cy="4719987"/>
          </a:xfrm>
        </p:spPr>
        <p:txBody>
          <a:bodyPr>
            <a:normAutofit/>
          </a:bodyPr>
          <a:lstStyle/>
          <a:p>
            <a:pPr lvl="1"/>
            <a:r>
              <a:rPr lang="it-IT"/>
              <a:t>Integrazione all’interno del C# di un linguaggio di interrogazione simile a SQL</a:t>
            </a:r>
          </a:p>
          <a:p>
            <a:pPr lvl="2"/>
            <a:r>
              <a:rPr lang="it-IT"/>
              <a:t>Introdotto per semplificare la gestione delle collezioni di dati</a:t>
            </a:r>
          </a:p>
          <a:p>
            <a:pPr lvl="2"/>
            <a:endParaRPr lang="it-IT"/>
          </a:p>
          <a:p>
            <a:pPr lvl="1"/>
            <a:r>
              <a:rPr lang="it-IT"/>
              <a:t>Basato su:</a:t>
            </a:r>
          </a:p>
          <a:p>
            <a:pPr lvl="2"/>
            <a:r>
              <a:rPr lang="it-IT"/>
              <a:t>Variabili implicitamente tipizzate e </a:t>
            </a:r>
            <a:r>
              <a:rPr lang="it-IT" err="1"/>
              <a:t>inizializzatori</a:t>
            </a:r>
            <a:r>
              <a:rPr lang="it-IT"/>
              <a:t> di oggetti</a:t>
            </a:r>
          </a:p>
          <a:p>
            <a:pPr lvl="2"/>
            <a:r>
              <a:rPr lang="it-IT"/>
              <a:t>Tipi generici, metodi di estensione e tipi anonimi</a:t>
            </a:r>
          </a:p>
          <a:p>
            <a:pPr lvl="2"/>
            <a:r>
              <a:rPr lang="it-IT"/>
              <a:t>Espressioni lambda</a:t>
            </a:r>
          </a:p>
          <a:p>
            <a:pPr lvl="2"/>
            <a:r>
              <a:rPr lang="it-IT"/>
              <a:t>Apposite keyword e sintassi per scrivere le </a:t>
            </a:r>
            <a:r>
              <a:rPr lang="it-IT" err="1"/>
              <a:t>query</a:t>
            </a:r>
            <a:endParaRPr lang="it-IT"/>
          </a:p>
          <a:p>
            <a:pPr lvl="2"/>
            <a:endParaRPr lang="it-IT"/>
          </a:p>
          <a:p>
            <a:pPr lvl="1"/>
            <a:r>
              <a:rPr lang="it-IT"/>
              <a:t>Cosa si può interrogare?</a:t>
            </a:r>
          </a:p>
          <a:p>
            <a:pPr lvl="2"/>
            <a:r>
              <a:rPr lang="it-IT"/>
              <a:t>Database</a:t>
            </a:r>
          </a:p>
          <a:p>
            <a:pPr lvl="2"/>
            <a:r>
              <a:rPr lang="it-IT"/>
              <a:t>Strutture dati in memoria, </a:t>
            </a:r>
            <a:r>
              <a:rPr lang="it-IT" err="1"/>
              <a:t>collections</a:t>
            </a:r>
            <a:r>
              <a:rPr lang="it-IT"/>
              <a:t>, array, …</a:t>
            </a:r>
          </a:p>
          <a:p>
            <a:pPr lvl="2"/>
            <a:r>
              <a:rPr lang="it-IT"/>
              <a:t>Documenti XML</a:t>
            </a:r>
          </a:p>
          <a:p>
            <a:pPr lvl="2"/>
            <a:r>
              <a:rPr lang="it-IT"/>
              <a:t>Ogni altra fonte dati che implementi un «provider LINQ»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764596" y="1083798"/>
            <a:ext cx="4242335" cy="220060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 1. Fonte dati: array in memoria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numbers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[7] {0,1,2,3,4,5,6};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2. Creazione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numbers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 % 2) == 0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descending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3. Esecuzione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.WriteLine(num);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85927" y="3341654"/>
            <a:ext cx="5799674" cy="2970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1. Fonte dati: file xml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 =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XElement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.Load(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@"C:\Temp\CD.xml"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8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2. Creazione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xmlQuery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xml.Elements()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cd.Element(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"COUNTRY"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).Value == 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"UK"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group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cd.Element(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"YEAR"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).Value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g.Key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  Anno = g.Key,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  Numero = g.Count(),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};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3. Esecuzione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r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xmlQuery)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"{0}: {2} CD"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r.Anno, r.Numero);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1569"/>
      </p:ext>
    </p:extLst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Language-</a:t>
            </a:r>
            <a:r>
              <a:rPr lang="it-IT" err="1"/>
              <a:t>Integrated</a:t>
            </a:r>
            <a:r>
              <a:rPr lang="it-IT"/>
              <a:t> Query – LINQ (2/2)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2220" y="1172094"/>
            <a:ext cx="7014579" cy="5265467"/>
          </a:xfrm>
        </p:spPr>
        <p:txBody>
          <a:bodyPr>
            <a:normAutofit/>
          </a:bodyPr>
          <a:lstStyle/>
          <a:p>
            <a:r>
              <a:rPr lang="it-IT"/>
              <a:t>Query </a:t>
            </a:r>
            <a:r>
              <a:rPr lang="it-IT" err="1"/>
              <a:t>operators</a:t>
            </a:r>
            <a:r>
              <a:rPr lang="it-IT"/>
              <a:t> </a:t>
            </a:r>
          </a:p>
          <a:p>
            <a:pPr lvl="1"/>
            <a:r>
              <a:rPr lang="it-IT"/>
              <a:t>Metodi che forniscono le funzionalità del LINQ (es. selezione, raggruppamento, …)</a:t>
            </a:r>
          </a:p>
          <a:p>
            <a:pPr lvl="1"/>
            <a:endParaRPr lang="it-IT"/>
          </a:p>
          <a:p>
            <a:pPr lvl="1"/>
            <a:r>
              <a:rPr lang="it-IT"/>
              <a:t>Implementati come metodi di estensione generici che agiscono su interfacce (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/>
              <a:t> e 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IQueryable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/>
              <a:t>)</a:t>
            </a:r>
          </a:p>
          <a:p>
            <a:pPr lvl="1"/>
            <a:endParaRPr lang="it-IT"/>
          </a:p>
          <a:p>
            <a:pPr lvl="1"/>
            <a:r>
              <a:rPr lang="it-IT"/>
              <a:t>La sintassi «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/>
              <a:t> …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/>
              <a:t> …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/>
              <a:t>» viene trasformata dal compilatore in chiamate a tali metodi</a:t>
            </a:r>
          </a:p>
          <a:p>
            <a:pPr lvl="2"/>
            <a:r>
              <a:rPr lang="it-IT"/>
              <a:t>il programmatore può anche utilizzarli direttamente</a:t>
            </a:r>
          </a:p>
          <a:p>
            <a:pPr lvl="1"/>
            <a:endParaRPr lang="it-IT"/>
          </a:p>
          <a:p>
            <a:pPr lvl="1"/>
            <a:r>
              <a:rPr lang="it-IT"/>
              <a:t>N.B. L’esecuzione delle operazioni che restituiscono una sequenza di elementi non avviene al momento della chiamata del metodo, ma è posticipata al momento in cui si enumera il risultato.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45389" y="2299542"/>
            <a:ext cx="4296891" cy="8156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sintassi «query expression»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 =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numbers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 % 2) == 0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descending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660330" y="3783341"/>
            <a:ext cx="4067010" cy="8156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sintassi «method-based»</a:t>
            </a:r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numQuery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numbers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% 2) == 0)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OrderByDescending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.Select(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4" name="Freccia in giù 3"/>
          <p:cNvSpPr/>
          <p:nvPr/>
        </p:nvSpPr>
        <p:spPr>
          <a:xfrm>
            <a:off x="9415826" y="3265204"/>
            <a:ext cx="484632" cy="36808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72897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LINQ – Altro Esempio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9562" y="1256613"/>
            <a:ext cx="6829837" cy="35979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{0,1,2,3,4,5,6,7,8,9};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i = nums.Count - 1; i &gt;= 0; i--)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if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(nums[i] % 2 == 1)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nums.RemoveAt(i);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map =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Dictionary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&gt;();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</a:t>
            </a:r>
            <a:r>
              <a:rPr lang="it-IT" sz="16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Associa n^3 (come testo) ad ogni numero n</a:t>
            </a:r>
            <a:endParaRPr lang="it-IT" sz="16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map.Add(n, (n*n*n).ToString());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663862" y="5007453"/>
            <a:ext cx="7974982" cy="112338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Enumerable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.Range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(0, 10);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map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nums.Where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(n =&gt; n % 2 == 0)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	.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ToDictionary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(n =&gt; n, n =&gt; (n * n * n).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ToString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9" name="Freccia angolare in su 8"/>
          <p:cNvSpPr/>
          <p:nvPr/>
        </p:nvSpPr>
        <p:spPr>
          <a:xfrm rot="10800000" flipH="1">
            <a:off x="7361739" y="3734462"/>
            <a:ext cx="1520186" cy="1196525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6614"/>
      </p:ext>
    </p:extLst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BFA495-1454-49C1-B43A-1EE500B1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Custom stream: </a:t>
            </a:r>
            <a:r>
              <a:rPr lang="it-IT" b="1"/>
              <a:t>Iteratori</a:t>
            </a:r>
            <a:r>
              <a:rPr lang="it-IT"/>
              <a:t> + metodi estensione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E1237D-57F0-4F39-9D6D-A0C4CA69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F0F24C-F5DF-4FEA-983A-DF9BC6F0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80E6EF-D9E5-4719-949B-0D5D8A8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0CB4B6D-BE52-4709-BFA4-DEA544A35842}"/>
              </a:ext>
            </a:extLst>
          </p:cNvPr>
          <p:cNvSpPr txBox="1">
            <a:spLocks/>
          </p:cNvSpPr>
          <p:nvPr/>
        </p:nvSpPr>
        <p:spPr>
          <a:xfrm>
            <a:off x="283866" y="1277674"/>
            <a:ext cx="11404121" cy="48088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u="none"/>
              <a:t>C# supporta gli iteratori a livello di linguaggio tramite la sintassi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</a:t>
            </a:r>
          </a:p>
          <a:p>
            <a:pPr lvl="1" fontAlgn="auto"/>
            <a:endParaRPr lang="it-IT" u="none"/>
          </a:p>
          <a:p>
            <a:pPr lvl="1" fontAlgn="auto"/>
            <a:r>
              <a:rPr lang="it-IT" u="none"/>
              <a:t>Applicabile in metodi aventi come tipo di ritorno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IEnumerator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</a:t>
            </a:r>
          </a:p>
          <a:p>
            <a:pPr lvl="2" fontAlgn="auto"/>
            <a:r>
              <a:rPr lang="it-IT" u="none"/>
              <a:t>Si usa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 al posto di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</a:t>
            </a:r>
          </a:p>
          <a:p>
            <a:pPr lvl="2" fontAlgn="auto"/>
            <a:endParaRPr lang="it-IT" u="none"/>
          </a:p>
          <a:p>
            <a:pPr lvl="1" fontAlgn="auto"/>
            <a:r>
              <a:rPr lang="it-IT" u="none"/>
              <a:t>Lo stato del </a:t>
            </a:r>
            <a:r>
              <a:rPr lang="it-IT" u="none" err="1"/>
              <a:t>motodo</a:t>
            </a:r>
            <a:r>
              <a:rPr lang="it-IT" u="none"/>
              <a:t> «sopravvive» alla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 </a:t>
            </a:r>
          </a:p>
          <a:p>
            <a:pPr lvl="2" fontAlgn="auto"/>
            <a:r>
              <a:rPr lang="it-IT" u="none"/>
              <a:t>Il compilatore genera un 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IEnumerator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dietro le quinte</a:t>
            </a:r>
          </a:p>
          <a:p>
            <a:pPr lvl="2" fontAlgn="auto"/>
            <a:endParaRPr lang="it-IT" u="none"/>
          </a:p>
          <a:p>
            <a:pPr lvl="1" fontAlgn="auto"/>
            <a:r>
              <a:rPr lang="it-IT" u="none"/>
              <a:t>Usato in metodi estensione, permette di estendere a piacere l’insieme di operazioni high-</a:t>
            </a:r>
            <a:r>
              <a:rPr lang="it-IT" u="none" err="1"/>
              <a:t>order</a:t>
            </a:r>
            <a:r>
              <a:rPr lang="it-IT" u="none"/>
              <a:t> possibili sugli enumerabili</a:t>
            </a:r>
          </a:p>
          <a:p>
            <a:pPr lvl="2" fontAlgn="auto"/>
            <a:r>
              <a:rPr lang="it-IT" u="none"/>
              <a:t>In Java, sarebbe come poter aggiungere metodi all’interfaccia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</a:p>
          <a:p>
            <a:pPr lvl="2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auto"/>
            <a:r>
              <a:rPr lang="it-IT" u="none">
                <a:cs typeface="Courier New" panose="02070309020205020404" pitchFamily="49" charset="0"/>
              </a:rPr>
              <a:t>LINQ è implementato combinando iteratori e metodi estensione</a:t>
            </a:r>
          </a:p>
          <a:p>
            <a:pPr lvl="2" fontAlgn="auto"/>
            <a:r>
              <a:rPr lang="it-IT" u="none">
                <a:cs typeface="Courier New" panose="02070309020205020404" pitchFamily="49" charset="0"/>
              </a:rPr>
              <a:t>Si veda la classe </a:t>
            </a:r>
            <a:r>
              <a:rPr lang="it-IT" u="none"/>
              <a:t>«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System.Linq.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/>
              <a:t>»</a:t>
            </a:r>
          </a:p>
          <a:p>
            <a:pPr lvl="2" fontAlgn="auto"/>
            <a:endParaRPr lang="it-IT" u="none">
              <a:cs typeface="Courier New" panose="02070309020205020404" pitchFamily="49" charset="0"/>
            </a:endParaRPr>
          </a:p>
          <a:p>
            <a:pPr lvl="2" fontAlgn="auto"/>
            <a:endParaRPr lang="it-IT" u="none"/>
          </a:p>
          <a:p>
            <a:pPr lvl="2" fontAlgn="auto"/>
            <a:endParaRPr lang="it-IT" u="none"/>
          </a:p>
          <a:p>
            <a:pPr lvl="1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lvl="1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8166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8A17E-6957-459C-8A11-F539C0A5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Esempio: custom </a:t>
            </a:r>
            <a:r>
              <a:rPr lang="it-IT" err="1"/>
              <a:t>map</a:t>
            </a:r>
            <a:r>
              <a:rPr lang="it-IT"/>
              <a:t> &amp; </a:t>
            </a:r>
            <a:r>
              <a:rPr lang="it-IT" err="1"/>
              <a:t>filter</a:t>
            </a:r>
            <a:r>
              <a:rPr lang="it-IT"/>
              <a:t> in C#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47D360-C60E-4790-A735-AE893540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AFB592-3F7E-4B79-9CAD-716CFAD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FE805-F2FD-4E06-B6CC-77BDD009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08179-96D2-422D-9842-20701F6D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62" y="1521730"/>
            <a:ext cx="11583838" cy="15542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b="1" u="none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mapping)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sequence)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mapping(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4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6D0035B-284D-44E9-AC4D-46E6F915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62" y="3429000"/>
            <a:ext cx="11583838" cy="220060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b="1" u="none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predicate)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sequence)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(predicate(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4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2DD-37B3-4926-B782-EDDA46D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Quale </a:t>
            </a:r>
            <a:r>
              <a:rPr lang="en-US" dirty="0" err="1">
                <a:cs typeface="Calibri Light"/>
              </a:rPr>
              <a:t>Ambiente</a:t>
            </a:r>
            <a:r>
              <a:rPr lang="en-US" dirty="0">
                <a:cs typeface="Calibri Light"/>
              </a:rPr>
              <a:t> di </a:t>
            </a:r>
            <a:r>
              <a:rPr lang="en-US" dirty="0" err="1">
                <a:cs typeface="Calibri Light"/>
              </a:rPr>
              <a:t>Sviluppo</a:t>
            </a:r>
            <a:r>
              <a:rPr lang="en-US" dirty="0">
                <a:cs typeface="Calibri Light"/>
              </a:rPr>
              <a:t> (IDE) per .NET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19B-8C79-4CCB-AEC4-A11D6C44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4997048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In </a:t>
            </a:r>
            <a:r>
              <a:rPr lang="en-US" dirty="0" err="1">
                <a:cs typeface="Calibri"/>
              </a:rPr>
              <a:t>ambienti</a:t>
            </a:r>
            <a:r>
              <a:rPr lang="en-US" dirty="0">
                <a:cs typeface="Calibri"/>
              </a:rPr>
              <a:t> Windows o MacOS, </a:t>
            </a:r>
            <a:r>
              <a:rPr lang="en-US" dirty="0" err="1">
                <a:cs typeface="Calibri"/>
              </a:rPr>
              <a:t>l'IDE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usato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più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comunemente</a:t>
            </a:r>
            <a:r>
              <a:rPr lang="en-US" dirty="0">
                <a:cs typeface="Calibri"/>
              </a:rPr>
              <a:t> per .NET è </a:t>
            </a:r>
            <a:r>
              <a:rPr lang="en-US" b="1" dirty="0">
                <a:cs typeface="Calibri"/>
              </a:rPr>
              <a:t>Visual Studio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Molto </a:t>
            </a:r>
            <a:r>
              <a:rPr lang="en-US" dirty="0" err="1">
                <a:cs typeface="Calibri"/>
              </a:rPr>
              <a:t>maturo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attualmente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alla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versione</a:t>
            </a:r>
            <a:r>
              <a:rPr lang="en-US" dirty="0">
                <a:cs typeface="Calibri"/>
              </a:rPr>
              <a:t> 16.8 (2019)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Closed source, </a:t>
            </a:r>
            <a:r>
              <a:rPr lang="en-US" dirty="0">
                <a:cs typeface="Calibri"/>
                <a:hlinkClick r:id="rId2"/>
              </a:rPr>
              <a:t>versione Community gratuita</a:t>
            </a:r>
            <a:r>
              <a:rPr lang="en-US" dirty="0">
                <a:cs typeface="Calibri"/>
              </a:rPr>
              <a:t> + </a:t>
            </a:r>
            <a:r>
              <a:rPr lang="en-US" dirty="0" err="1">
                <a:cs typeface="Calibri"/>
              </a:rPr>
              <a:t>versioni</a:t>
            </a:r>
            <a:r>
              <a:rPr lang="en-US" dirty="0">
                <a:cs typeface="Calibri"/>
              </a:rPr>
              <a:t> a Professional ed Enterprise a </a:t>
            </a:r>
            <a:r>
              <a:rPr lang="en-US" dirty="0" err="1">
                <a:cs typeface="Calibri"/>
              </a:rPr>
              <a:t>pagamento</a:t>
            </a:r>
            <a:endParaRPr lang="en-US" dirty="0">
              <a:cs typeface="Calibri"/>
            </a:endParaRP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Gli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studenti</a:t>
            </a:r>
            <a:r>
              <a:rPr lang="en-US" dirty="0">
                <a:cs typeface="Calibri"/>
              </a:rPr>
              <a:t> UNIBO </a:t>
            </a:r>
            <a:r>
              <a:rPr lang="en-US" dirty="0" err="1">
                <a:cs typeface="Calibri"/>
              </a:rPr>
              <a:t>possono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ottenere</a:t>
            </a:r>
            <a:r>
              <a:rPr lang="en-US" dirty="0">
                <a:cs typeface="Calibri"/>
              </a:rPr>
              <a:t> una </a:t>
            </a:r>
            <a:r>
              <a:rPr lang="en-US" dirty="0" err="1">
                <a:cs typeface="Calibri"/>
              </a:rPr>
              <a:t>licenza</a:t>
            </a:r>
            <a:r>
              <a:rPr lang="en-US" dirty="0">
                <a:cs typeface="Calibri"/>
              </a:rPr>
              <a:t> Enterprise </a:t>
            </a:r>
            <a:r>
              <a:rPr lang="en-US" dirty="0" err="1">
                <a:cs typeface="Calibri"/>
              </a:rPr>
              <a:t>gratuitamente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tramite</a:t>
            </a:r>
            <a:r>
              <a:rPr lang="en-US" dirty="0">
                <a:cs typeface="Calibri"/>
              </a:rPr>
              <a:t> </a:t>
            </a:r>
            <a:r>
              <a:rPr lang="en-US" dirty="0">
                <a:cs typeface="Calibri"/>
                <a:hlinkClick r:id="rId3"/>
              </a:rPr>
              <a:t>Microsoft Azure Dev Tools for Teaching</a:t>
            </a:r>
            <a:endParaRPr lang="en-US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Supporta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molti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linguaggi</a:t>
            </a:r>
            <a:r>
              <a:rPr lang="en-US" dirty="0">
                <a:cs typeface="Calibri"/>
              </a:rPr>
              <a:t>: C, C#, F#, Vb.NET, Python, etc..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Designer WYSIWYG per WinForms &amp; WPF molto </a:t>
            </a:r>
            <a:r>
              <a:rPr lang="en-US" dirty="0" err="1">
                <a:cs typeface="Calibri"/>
              </a:rPr>
              <a:t>flessibile</a:t>
            </a:r>
            <a:r>
              <a:rPr lang="en-US" dirty="0">
                <a:cs typeface="Calibri"/>
              </a:rPr>
              <a:t> ed </a:t>
            </a:r>
            <a:r>
              <a:rPr lang="en-US" dirty="0" err="1">
                <a:cs typeface="Calibri"/>
              </a:rPr>
              <a:t>efficace</a:t>
            </a:r>
            <a:endParaRPr lang="en-US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Ottimo</a:t>
            </a:r>
            <a:r>
              <a:rPr lang="en-US" dirty="0">
                <a:cs typeface="Calibri"/>
              </a:rPr>
              <a:t> per </a:t>
            </a:r>
            <a:r>
              <a:rPr lang="en-US" dirty="0" err="1">
                <a:cs typeface="Calibri"/>
              </a:rPr>
              <a:t>sviluppare</a:t>
            </a:r>
            <a:r>
              <a:rPr lang="en-US" dirty="0">
                <a:cs typeface="Calibri"/>
              </a:rPr>
              <a:t>... in/per </a:t>
            </a:r>
            <a:r>
              <a:rPr lang="en-US" dirty="0" err="1">
                <a:cs typeface="Calibri"/>
              </a:rPr>
              <a:t>ambienti</a:t>
            </a:r>
            <a:r>
              <a:rPr lang="en-US">
                <a:cs typeface="Calibri"/>
              </a:rPr>
              <a:t> Windows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endParaRPr lang="en-US" dirty="0">
              <a:cs typeface="Calibri"/>
            </a:endParaRPr>
          </a:p>
          <a:p>
            <a:pPr marL="200660" lvl="1" indent="0">
              <a:buNone/>
            </a:pPr>
            <a:endParaRPr lang="en-US" dirty="0">
              <a:cs typeface="Calibri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L'IDE </a:t>
            </a:r>
            <a:r>
              <a:rPr lang="en-US" b="1" dirty="0">
                <a:cs typeface="Calibri"/>
              </a:rPr>
              <a:t>Rider</a:t>
            </a:r>
            <a:r>
              <a:rPr lang="en-US" dirty="0">
                <a:cs typeface="Calibri"/>
              </a:rPr>
              <a:t>, di JetBrains, è </a:t>
            </a:r>
            <a:r>
              <a:rPr lang="en-US" dirty="0" err="1">
                <a:cs typeface="Calibri"/>
              </a:rPr>
              <a:t>forse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l'alternativa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migliore</a:t>
            </a:r>
            <a:r>
              <a:rPr lang="en-US" dirty="0">
                <a:cs typeface="Calibri"/>
              </a:rPr>
              <a:t> a Visual Studio</a:t>
            </a:r>
            <a:endParaRPr lang="en-US" dirty="0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Funziona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Windows,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MacOS,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Linux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È </a:t>
            </a:r>
            <a:r>
              <a:rPr lang="en-US" dirty="0" err="1">
                <a:cs typeface="Calibri"/>
              </a:rPr>
              <a:t>disponibile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solo </a:t>
            </a:r>
            <a:r>
              <a:rPr lang="en-US" dirty="0" err="1">
                <a:cs typeface="Calibri"/>
              </a:rPr>
              <a:t>previo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acquisto</a:t>
            </a:r>
            <a:r>
              <a:rPr lang="en-US" dirty="0">
                <a:cs typeface="Calibri"/>
              </a:rPr>
              <a:t> di una </a:t>
            </a:r>
            <a:r>
              <a:rPr lang="en-US" dirty="0" err="1">
                <a:cs typeface="Calibri"/>
              </a:rPr>
              <a:t>licenza</a:t>
            </a:r>
            <a:endParaRPr lang="en-US" dirty="0">
              <a:cs typeface="Calibri"/>
            </a:endParaRP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È </a:t>
            </a:r>
            <a:r>
              <a:rPr lang="en-US" dirty="0" err="1">
                <a:cs typeface="Calibri"/>
              </a:rPr>
              <a:t>però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possibile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registrarsi</a:t>
            </a:r>
            <a:r>
              <a:rPr lang="en-US" dirty="0">
                <a:cs typeface="Calibri"/>
              </a:rPr>
              <a:t> a </a:t>
            </a:r>
            <a:r>
              <a:rPr lang="en-US" b="1" dirty="0">
                <a:cs typeface="Calibri"/>
              </a:rPr>
              <a:t>JetBrains </a:t>
            </a:r>
            <a:r>
              <a:rPr lang="en-US" dirty="0">
                <a:cs typeface="Calibri"/>
              </a:rPr>
              <a:t>con un account </a:t>
            </a:r>
            <a:r>
              <a:rPr lang="en-US" b="1" dirty="0">
                <a:cs typeface="Calibri"/>
              </a:rPr>
              <a:t>@(studio.)unibo.it</a:t>
            </a:r>
            <a:r>
              <a:rPr lang="en-US" dirty="0">
                <a:cs typeface="Calibri"/>
              </a:rPr>
              <a:t> e </a:t>
            </a:r>
            <a:r>
              <a:rPr lang="en-US" dirty="0" err="1">
                <a:cs typeface="Calibri"/>
              </a:rPr>
              <a:t>ottenere</a:t>
            </a:r>
            <a:r>
              <a:rPr lang="en-US" dirty="0">
                <a:cs typeface="Calibri"/>
              </a:rPr>
              <a:t> una </a:t>
            </a:r>
            <a:r>
              <a:rPr lang="en-US" dirty="0" err="1">
                <a:cs typeface="Calibri"/>
              </a:rPr>
              <a:t>licenza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gratuita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  <a:hlinkClick r:id="rId4"/>
              </a:rPr>
              <a:t>https://www.jetbrains.com/community/education/#students</a:t>
            </a:r>
            <a:endParaRPr lang="en-US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Molto comodo per chi è </a:t>
            </a:r>
            <a:r>
              <a:rPr lang="en-US" dirty="0" err="1">
                <a:cs typeface="Calibri"/>
              </a:rPr>
              <a:t>abituato</a:t>
            </a:r>
            <a:r>
              <a:rPr lang="en-US" dirty="0">
                <a:cs typeface="Calibri"/>
              </a:rPr>
              <a:t> a IntelliJ Idea e/o Android Studio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endParaRPr lang="en-US" dirty="0">
              <a:cs typeface="Calibri"/>
            </a:endParaRPr>
          </a:p>
          <a:p>
            <a:pPr>
              <a:buFont typeface="Courier New" panose="020F0502020204030204" pitchFamily="34" charset="0"/>
              <a:buChar char="o"/>
            </a:pPr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090A-89E9-4658-A1FD-DE595A05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9222-D4A9-42BB-AE1C-24664414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7421-6A9D-4227-93CA-B0438B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3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6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Thread e Concorrenza</a:t>
            </a:r>
          </a:p>
        </p:txBody>
      </p:sp>
    </p:spTree>
    <p:extLst>
      <p:ext uri="{BB962C8B-B14F-4D97-AF65-F5344CB8AC3E}">
        <p14:creationId xmlns:p14="http://schemas.microsoft.com/office/powerpoint/2010/main" val="1765380420"/>
      </p:ext>
    </p:extLst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marL="383540" lvl="1"/>
            <a:r>
              <a:rPr lang="it-IT" dirty="0"/>
              <a:t>Supporto a livello di linguaggio con keyword per definire blocchi di codice come sezioni critiche </a:t>
            </a:r>
            <a:endParaRPr lang="en-US"/>
          </a:p>
          <a:p>
            <a:pPr marL="566420" lvl="2"/>
            <a:r>
              <a:rPr lang="it-IT" dirty="0"/>
              <a:t>«</a:t>
            </a:r>
            <a:r>
              <a:rPr lang="nb-NO" sz="2000" dirty="0" err="1">
                <a:solidFill>
                  <a:srgbClr val="7F0055"/>
                </a:solidFill>
                <a:latin typeface="Courier New"/>
                <a:cs typeface="Courier New"/>
              </a:rPr>
              <a:t>synchronized</a:t>
            </a:r>
            <a:r>
              <a:rPr lang="it-IT" dirty="0"/>
              <a:t>» in Java, «</a:t>
            </a:r>
            <a:r>
              <a:rPr lang="it-IT" sz="2000" b="1" dirty="0">
                <a:solidFill>
                  <a:srgbClr val="0000FF"/>
                </a:solidFill>
                <a:latin typeface="Courier New"/>
                <a:cs typeface="Courier New"/>
              </a:rPr>
              <a:t>lock</a:t>
            </a:r>
            <a:r>
              <a:rPr lang="it-IT" dirty="0"/>
              <a:t>» in C#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keyword «</a:t>
            </a:r>
            <a:r>
              <a:rPr lang="it-IT" dirty="0">
                <a:solidFill>
                  <a:srgbClr val="7F0055"/>
                </a:solidFill>
                <a:latin typeface="Courier New"/>
                <a:cs typeface="Courier New"/>
              </a:rPr>
              <a:t>volatile</a:t>
            </a:r>
            <a:r>
              <a:rPr lang="it-IT" dirty="0"/>
              <a:t>» per proibire ottimizzazioni del compilatore che comporterebbero problemi in caso di accessi concorrenti.</a:t>
            </a: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Possibilità di definire interi metodi come regioni critiche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keyword «</a:t>
            </a:r>
            <a:r>
              <a:rPr lang="nb-NO" dirty="0" err="1">
                <a:solidFill>
                  <a:srgbClr val="7F0055"/>
                </a:solidFill>
                <a:latin typeface="Courier New"/>
                <a:cs typeface="Courier New"/>
              </a:rPr>
              <a:t>synchronized</a:t>
            </a:r>
            <a:r>
              <a:rPr lang="it-IT" dirty="0"/>
              <a:t>» in Java, attributo </a:t>
            </a:r>
            <a:r>
              <a:rPr lang="it-IT" sz="1500" noProof="1">
                <a:solidFill>
                  <a:srgbClr val="2B91AF"/>
                </a:solidFill>
                <a:latin typeface="Courier New"/>
                <a:cs typeface="Courier New"/>
              </a:rPr>
              <a:t>[MethodImpl</a:t>
            </a:r>
            <a:r>
              <a:rPr lang="it-IT" sz="1500" dirty="0">
                <a:latin typeface="Courier New"/>
                <a:cs typeface="Courier New"/>
              </a:rPr>
              <a:t>(</a:t>
            </a:r>
            <a:r>
              <a:rPr lang="it-IT" sz="1500" noProof="1">
                <a:solidFill>
                  <a:srgbClr val="2B91AF"/>
                </a:solidFill>
                <a:latin typeface="Courier New"/>
                <a:cs typeface="Courier New"/>
              </a:rPr>
              <a:t>MethodImplOptions</a:t>
            </a:r>
            <a:r>
              <a:rPr lang="it-IT" sz="1500" dirty="0">
                <a:latin typeface="Courier New"/>
                <a:cs typeface="Courier New"/>
              </a:rPr>
              <a:t>.</a:t>
            </a:r>
            <a:r>
              <a:rPr lang="it-IT" sz="1500" dirty="0" err="1">
                <a:latin typeface="Courier New"/>
                <a:cs typeface="Courier New"/>
              </a:rPr>
              <a:t>Synchronized</a:t>
            </a:r>
            <a:r>
              <a:rPr lang="it-IT" sz="1500" dirty="0">
                <a:latin typeface="Courier New"/>
                <a:cs typeface="Courier New"/>
              </a:rPr>
              <a:t>)</a:t>
            </a:r>
            <a:r>
              <a:rPr lang="it-IT" sz="1500" noProof="1">
                <a:solidFill>
                  <a:srgbClr val="2B91AF"/>
                </a:solidFill>
                <a:latin typeface="Courier New"/>
                <a:cs typeface="Courier New"/>
              </a:rPr>
              <a:t>]</a:t>
            </a:r>
            <a:r>
              <a:rPr lang="it-IT" dirty="0"/>
              <a:t> in C#</a:t>
            </a: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Ricche librerie di classi con costrutti e strutture dati per semplificare lo sviluppo di applicazioni concorrenti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es. </a:t>
            </a:r>
            <a:r>
              <a:rPr lang="it-IT" b="1" dirty="0" err="1">
                <a:latin typeface="Courier New"/>
                <a:cs typeface="Courier New"/>
              </a:rPr>
              <a:t>java.util.concurrent</a:t>
            </a:r>
            <a:r>
              <a:rPr lang="it-IT" dirty="0"/>
              <a:t> in Java, </a:t>
            </a:r>
            <a:r>
              <a:rPr lang="it-IT" b="1" dirty="0" err="1">
                <a:latin typeface="Courier New"/>
                <a:cs typeface="Courier New"/>
              </a:rPr>
              <a:t>System.Threading</a:t>
            </a:r>
            <a:r>
              <a:rPr lang="it-IT" dirty="0"/>
              <a:t> e </a:t>
            </a:r>
            <a:r>
              <a:rPr lang="it-IT" b="1" dirty="0" err="1">
                <a:latin typeface="Courier New"/>
                <a:cs typeface="Courier New"/>
              </a:rPr>
              <a:t>System.Collections.Concurrent</a:t>
            </a:r>
            <a:r>
              <a:rPr lang="it-IT" dirty="0"/>
              <a:t> in C#</a:t>
            </a:r>
            <a:endParaRPr lang="it-IT" dirty="0">
              <a:cs typeface="Calibri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Thread</a:t>
            </a:r>
            <a:r>
              <a:rPr lang="it-IT"/>
              <a:t> e concorrenza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83540" lvl="1"/>
            <a:r>
              <a:rPr lang="it-IT"/>
              <a:t>I </a:t>
            </a:r>
            <a:r>
              <a:rPr lang="it-IT" err="1"/>
              <a:t>thread</a:t>
            </a:r>
            <a:r>
              <a:rPr lang="it-IT"/>
              <a:t> di Java accettano </a:t>
            </a:r>
            <a:r>
              <a:rPr lang="it-IT" err="1">
                <a:latin typeface="Courier New"/>
                <a:cs typeface="Courier New"/>
              </a:rPr>
              <a:t>Runnable</a:t>
            </a:r>
            <a:r>
              <a:rPr lang="it-IT" err="1">
                <a:cs typeface="Calibri"/>
              </a:rPr>
              <a:t>s</a:t>
            </a:r>
            <a:r>
              <a:rPr lang="it-IT">
                <a:cs typeface="Calibri"/>
              </a:rPr>
              <a:t>, i </a:t>
            </a:r>
            <a:r>
              <a:rPr lang="it-IT" err="1">
                <a:cs typeface="Calibri"/>
              </a:rPr>
              <a:t>thread</a:t>
            </a:r>
            <a:r>
              <a:rPr lang="it-IT">
                <a:cs typeface="Calibri"/>
              </a:rPr>
              <a:t> di .NET accettano </a:t>
            </a:r>
            <a:r>
              <a:rPr lang="it-IT" b="1" err="1">
                <a:solidFill>
                  <a:srgbClr val="0000FF"/>
                </a:solidFill>
                <a:latin typeface="Courier New"/>
                <a:cs typeface="Courier New"/>
              </a:rPr>
              <a:t>delegate</a:t>
            </a:r>
            <a:r>
              <a:rPr lang="it-IT" err="1">
                <a:cs typeface="Calibri"/>
              </a:rPr>
              <a:t>s</a:t>
            </a:r>
          </a:p>
          <a:p>
            <a:pPr marL="383540" lvl="1"/>
            <a:r>
              <a:rPr lang="it-IT"/>
              <a:t>In Java ogni classe eredita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,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/>
              <a:t>and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notifyAll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 da Object</a:t>
            </a:r>
            <a:endParaRPr lang="it-IT">
              <a:cs typeface="Calibri"/>
            </a:endParaRPr>
          </a:p>
          <a:p>
            <a:pPr marL="383540" lvl="1"/>
            <a:r>
              <a:rPr lang="it-IT"/>
              <a:t>In C# i metodi equivalenti sono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,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Pulse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 and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PulseAll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/>
              <a:t>della classe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System.Threading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Monitor</a:t>
            </a:r>
            <a:r>
              <a:rPr lang="it-IT"/>
              <a:t>»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4685"/>
      </p:ext>
    </p:extLst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e concorrenza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1" y="1998493"/>
            <a:ext cx="5554707" cy="326698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it-IT" b="0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 action()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2A00FF"/>
                </a:solidFill>
                <a:latin typeface="Consolas" panose="020B0609020204030204" pitchFamily="49" charset="0"/>
              </a:rPr>
              <a:t>"print on different thread"</a:t>
            </a:r>
            <a:r>
              <a:rPr lang="en-US" b="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it-IT" b="0" dirty="0"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3F7F5F"/>
                </a:solidFill>
                <a:latin typeface="Consolas" panose="020B0609020204030204" pitchFamily="49" charset="0"/>
              </a:rPr>
              <a:t>// [...] </a:t>
            </a:r>
          </a:p>
          <a:p>
            <a:endParaRPr lang="it-IT" b="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it-IT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Runnable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6A3E3E"/>
                </a:solidFill>
                <a:latin typeface="Consolas" panose="020B0609020204030204" pitchFamily="49" charset="0"/>
              </a:rPr>
              <a:t>action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b="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::action;</a:t>
            </a:r>
          </a:p>
          <a:p>
            <a:pPr algn="l"/>
            <a:endParaRPr lang="it-IT" b="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it-IT" b="0" dirty="0">
                <a:solidFill>
                  <a:srgbClr val="3F7F5F"/>
                </a:solidFill>
                <a:latin typeface="Consolas" panose="020B0609020204030204" pitchFamily="49" charset="0"/>
              </a:rPr>
              <a:t>// or </a:t>
            </a:r>
            <a:r>
              <a:rPr lang="it-IT" b="0" dirty="0" err="1">
                <a:solidFill>
                  <a:srgbClr val="3F7F5F"/>
                </a:solidFill>
                <a:latin typeface="Consolas" panose="020B0609020204030204" pitchFamily="49" charset="0"/>
              </a:rPr>
              <a:t>anonimously</a:t>
            </a:r>
            <a:r>
              <a:rPr lang="it-IT" b="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3F7F5F"/>
                </a:solidFill>
                <a:latin typeface="Consolas" panose="020B0609020204030204" pitchFamily="49" charset="0"/>
              </a:rPr>
              <a:t>as</a:t>
            </a:r>
            <a:r>
              <a:rPr lang="it-IT" b="0" dirty="0">
                <a:solidFill>
                  <a:srgbClr val="3F7F5F"/>
                </a:solidFill>
                <a:latin typeface="Consolas" panose="020B0609020204030204" pitchFamily="49" charset="0"/>
              </a:rPr>
              <a:t> ...</a:t>
            </a:r>
          </a:p>
          <a:p>
            <a:pPr algn="l"/>
            <a:endParaRPr lang="en-US" b="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6A3E3E"/>
                </a:solidFill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000000"/>
                </a:solidFill>
                <a:latin typeface="Consolas" panose="020B0609020204030204" pitchFamily="49" charset="0"/>
              </a:rPr>
              <a:t> = () -&gt; </a:t>
            </a:r>
            <a:r>
              <a:rPr lang="en-US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2A00FF"/>
                </a:solidFill>
                <a:latin typeface="Consolas" panose="020B0609020204030204" pitchFamily="49" charset="0"/>
              </a:rPr>
              <a:t>"print on different thread"</a:t>
            </a:r>
            <a:r>
              <a:rPr lang="en-US" b="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it-IT" b="0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it-IT" b="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6A3E3E"/>
                </a:solidFill>
                <a:latin typeface="Consolas" panose="020B0609020204030204" pitchFamily="49" charset="0"/>
              </a:rPr>
              <a:t>action</a:t>
            </a:r>
            <a:r>
              <a:rPr lang="it-IT" b="0" dirty="0">
                <a:solidFill>
                  <a:srgbClr val="000000"/>
                </a:solidFill>
                <a:latin typeface="Consolas" panose="020B0609020204030204" pitchFamily="49" charset="0"/>
              </a:rPr>
              <a:t>).start();</a:t>
            </a:r>
            <a:endParaRPr lang="it-IT" sz="900" b="0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95526" y="1200521"/>
            <a:ext cx="5374433" cy="486292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r>
              <a:rPr lang="it-IT" sz="11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it-IT" sz="11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it-IT" sz="1100" b="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[...]</a:t>
            </a:r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Action()</a:t>
            </a:r>
          </a:p>
          <a:p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latin typeface="Consolas" panose="020B0609020204030204" pitchFamily="49" charset="0"/>
              </a:rPr>
              <a:t>"print on different thread"</a:t>
            </a:r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[...]</a:t>
            </a:r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ThreadStart</a:t>
            </a:r>
            <a:r>
              <a:rPr lang="en-US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 is a delegate, equivalent to Runnable</a:t>
            </a:r>
            <a:endParaRPr lang="en-US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ThreadStart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action = </a:t>
            </a:r>
            <a:r>
              <a:rPr lang="it-IT" sz="11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.Action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   // ^ we store the run method as a delegate;</a:t>
            </a:r>
            <a:endParaRPr lang="en-US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  note that parenthesis are missing,</a:t>
            </a:r>
            <a:endParaRPr lang="en-US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  like in Java with method references</a:t>
            </a:r>
            <a:endParaRPr lang="en-US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or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anonimously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as delegate ...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"print on different thread"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};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or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anonimously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as lambda ...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 = () =&gt;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"print on different thread"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// in </a:t>
            </a:r>
            <a:r>
              <a:rPr lang="it-IT" sz="11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both</a:t>
            </a:r>
            <a:r>
              <a:rPr lang="it-IT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cases</a:t>
            </a:r>
            <a:r>
              <a:rPr lang="it-IT" sz="1100" b="0" dirty="0">
                <a:solidFill>
                  <a:srgbClr val="008000"/>
                </a:solidFill>
                <a:latin typeface="Consolas" panose="020B0609020204030204" pitchFamily="49" charset="0"/>
              </a:rPr>
              <a:t> ...</a:t>
            </a:r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1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</a:t>
            </a:r>
            <a:r>
              <a:rPr lang="it-IT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(action).Start();</a:t>
            </a:r>
            <a:endParaRPr lang="it-IT" sz="1100" b="0" dirty="0">
              <a:latin typeface="Consolas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13" y="4537334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340" y="5238669"/>
            <a:ext cx="495460" cy="495460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59547"/>
      </p:ext>
    </p:extLst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7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9277655"/>
      </p:ext>
    </p:extLst>
  </p:cSld>
  <p:clrMapOvr>
    <a:masterClrMapping/>
  </p:clrMapOvr>
  <p:transition spd="slow">
    <p:push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 Testing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196975"/>
            <a:ext cx="11404120" cy="476629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it-IT" sz="1800" dirty="0"/>
              <a:t>Come per Java, anche in C# sono disponibili diverse librerie per scrivere test automatici</a:t>
            </a:r>
            <a:endParaRPr lang="it-IT" sz="1800" dirty="0">
              <a:cs typeface="Calibri"/>
            </a:endParaRPr>
          </a:p>
          <a:p>
            <a:pPr marL="566420" lvl="2"/>
            <a:r>
              <a:rPr lang="it-IT" sz="1400" dirty="0">
                <a:ea typeface="+mn-lt"/>
                <a:cs typeface="+mn-lt"/>
              </a:rPr>
              <a:t>Le tre librerie principali hanno sintassi diverse fra loro, ma a livello di funzionalità sono quasi equivalenti</a:t>
            </a:r>
            <a:endParaRPr lang="it-IT" sz="1400" dirty="0">
              <a:cs typeface="Calibri"/>
            </a:endParaRPr>
          </a:p>
          <a:p>
            <a:pPr marL="566420" lvl="2"/>
            <a:r>
              <a:rPr lang="it-IT" sz="1400" dirty="0">
                <a:cs typeface="Calibri"/>
              </a:rPr>
              <a:t>Inoltre, sono parte della </a:t>
            </a:r>
            <a:r>
              <a:rPr lang="it-IT" sz="1400" dirty="0">
                <a:ea typeface="+mn-lt"/>
                <a:cs typeface="+mn-lt"/>
              </a:rPr>
              <a:t>.NET Foundation</a:t>
            </a:r>
            <a:endParaRPr lang="it-IT" sz="1400" dirty="0">
              <a:cs typeface="Calibri"/>
            </a:endParaRPr>
          </a:p>
          <a:p>
            <a:pPr marL="383540" lvl="1"/>
            <a:endParaRPr lang="it-IT" sz="1800" dirty="0"/>
          </a:p>
          <a:p>
            <a:pPr marL="383540" lvl="1"/>
            <a:r>
              <a:rPr lang="it-IT" sz="1800" b="1" dirty="0" err="1"/>
              <a:t>MSTest</a:t>
            </a:r>
            <a:r>
              <a:rPr lang="it-IT" sz="1800" b="1" dirty="0"/>
              <a:t> v2</a:t>
            </a:r>
            <a:r>
              <a:rPr lang="it-IT" sz="1800" dirty="0"/>
              <a:t> (</a:t>
            </a:r>
            <a:r>
              <a:rPr lang="it-IT" sz="1800" dirty="0">
                <a:ea typeface="+mn-lt"/>
                <a:cs typeface="+mn-lt"/>
                <a:hlinkClick r:id="rId3"/>
              </a:rPr>
              <a:t>https://github.com/Microsoft/testfx</a:t>
            </a:r>
            <a:r>
              <a:rPr lang="it-IT" sz="1800" dirty="0"/>
              <a:t>) è un progetto open-source sviluppato e mantenuto da Microsoft;</a:t>
            </a:r>
            <a:endParaRPr lang="it-IT" sz="1800" b="1" dirty="0"/>
          </a:p>
          <a:p>
            <a:pPr marL="566420" lvl="2"/>
            <a:r>
              <a:rPr lang="it-IT" sz="1400" dirty="0"/>
              <a:t>è la soluzione "ufficiale", in quanto evoluzione del </a:t>
            </a:r>
            <a:r>
              <a:rPr lang="it-IT" sz="1400" dirty="0">
                <a:ea typeface="+mn-lt"/>
                <a:cs typeface="+mn-lt"/>
              </a:rPr>
              <a:t>tradizionale </a:t>
            </a:r>
            <a:r>
              <a:rPr lang="it-IT" sz="1400" b="1" dirty="0">
                <a:ea typeface="+mn-lt"/>
                <a:cs typeface="+mn-lt"/>
              </a:rPr>
              <a:t>Visual Studio Unit Testing Framework</a:t>
            </a:r>
            <a:r>
              <a:rPr lang="it-IT" sz="1400" dirty="0">
                <a:ea typeface="+mn-lt"/>
                <a:cs typeface="+mn-lt"/>
              </a:rPr>
              <a:t> integrato nell'IDE</a:t>
            </a:r>
            <a:endParaRPr lang="it-IT" sz="1400" b="1" dirty="0">
              <a:cs typeface="Calibri"/>
            </a:endParaRPr>
          </a:p>
          <a:p>
            <a:pPr marL="566420" lvl="2"/>
            <a:endParaRPr lang="it-IT" sz="1400" dirty="0"/>
          </a:p>
          <a:p>
            <a:pPr marL="383540" lvl="1"/>
            <a:r>
              <a:rPr lang="it-IT" sz="1800" b="1" dirty="0" err="1"/>
              <a:t>Nunit</a:t>
            </a:r>
            <a:r>
              <a:rPr lang="it-IT" sz="1800" b="1" dirty="0"/>
              <a:t> </a:t>
            </a:r>
            <a:r>
              <a:rPr lang="it-IT" sz="1800" dirty="0"/>
              <a:t>(</a:t>
            </a:r>
            <a:r>
              <a:rPr lang="it-IT" sz="1800" dirty="0">
                <a:hlinkClick r:id="rId4"/>
              </a:rPr>
              <a:t>https://nunit.org</a:t>
            </a:r>
            <a:r>
              <a:rPr lang="it-IT" sz="1800" dirty="0"/>
              <a:t>) è un</a:t>
            </a:r>
            <a:r>
              <a:rPr lang="it-IT" sz="1800" b="1" dirty="0"/>
              <a:t> </a:t>
            </a:r>
            <a:r>
              <a:rPr lang="it-IT" sz="1800" dirty="0"/>
              <a:t>progetto open-source sviluppato e mantenuto da community;</a:t>
            </a:r>
            <a:endParaRPr lang="it-IT" sz="1800" dirty="0">
              <a:ea typeface="+mn-lt"/>
              <a:cs typeface="+mn-lt"/>
            </a:endParaRPr>
          </a:p>
          <a:p>
            <a:pPr marL="566420" lvl="2"/>
            <a:r>
              <a:rPr lang="it-IT" sz="1400" dirty="0">
                <a:cs typeface="Calibri"/>
              </a:rPr>
              <a:t>nato come </a:t>
            </a:r>
            <a:r>
              <a:rPr lang="it-IT" sz="1400" dirty="0" err="1">
                <a:cs typeface="Calibri"/>
              </a:rPr>
              <a:t>porting</a:t>
            </a:r>
            <a:r>
              <a:rPr lang="it-IT" sz="1400" dirty="0">
                <a:cs typeface="Calibri"/>
              </a:rPr>
              <a:t> di </a:t>
            </a:r>
            <a:r>
              <a:rPr lang="it-IT" sz="1400" dirty="0" err="1">
                <a:cs typeface="Calibri"/>
              </a:rPr>
              <a:t>JUnit</a:t>
            </a:r>
            <a:r>
              <a:rPr lang="it-IT" sz="1400" dirty="0">
                <a:cs typeface="Calibri"/>
              </a:rPr>
              <a:t> per .NET, dalla versione 3 è stato completamente riscritto per offrire un miglior supporto a tutte le piattaforme .NET</a:t>
            </a:r>
          </a:p>
          <a:p>
            <a:pPr marL="566420" lvl="2"/>
            <a:r>
              <a:rPr lang="it-IT" sz="1400" dirty="0">
                <a:cs typeface="Calibri"/>
              </a:rPr>
              <a:t>attualmente è la meno usata delle tre</a:t>
            </a:r>
          </a:p>
          <a:p>
            <a:pPr marL="566420" lvl="2"/>
            <a:endParaRPr lang="it-IT" sz="1400" dirty="0"/>
          </a:p>
          <a:p>
            <a:pPr marL="383540" lvl="1"/>
            <a:r>
              <a:rPr lang="it-IT" sz="1800" b="1" dirty="0" err="1"/>
              <a:t>xUnit</a:t>
            </a:r>
            <a:r>
              <a:rPr lang="it-IT" sz="1800" dirty="0"/>
              <a:t> (</a:t>
            </a:r>
            <a:r>
              <a:rPr lang="it-IT" sz="1800" dirty="0">
                <a:ea typeface="+mn-lt"/>
                <a:cs typeface="+mn-lt"/>
                <a:hlinkClick r:id="rId5"/>
              </a:rPr>
              <a:t>https://xunit.net</a:t>
            </a:r>
            <a:r>
              <a:rPr lang="it-IT" sz="1800" dirty="0">
                <a:ea typeface="+mn-lt"/>
                <a:cs typeface="+mn-lt"/>
              </a:rPr>
              <a:t>) </a:t>
            </a:r>
            <a:r>
              <a:rPr lang="it-IT" sz="1800" dirty="0"/>
              <a:t>è un</a:t>
            </a:r>
            <a:r>
              <a:rPr lang="it-IT" sz="1800" b="1" dirty="0"/>
              <a:t> </a:t>
            </a:r>
            <a:r>
              <a:rPr lang="it-IT" sz="1800" dirty="0"/>
              <a:t>progetto open-source nato dall'inventore di </a:t>
            </a:r>
            <a:r>
              <a:rPr lang="it-IT" sz="1800" dirty="0" err="1"/>
              <a:t>NUnit</a:t>
            </a:r>
            <a:r>
              <a:rPr lang="it-IT" sz="1800" dirty="0"/>
              <a:t> 2 e mantenuto da community;</a:t>
            </a:r>
            <a:endParaRPr lang="it-IT" sz="1800" dirty="0">
              <a:cs typeface="Calibri" panose="020F0502020204030204"/>
            </a:endParaRPr>
          </a:p>
          <a:p>
            <a:pPr marL="566420" lvl="2"/>
            <a:r>
              <a:rPr lang="it-IT" sz="1400" dirty="0">
                <a:cs typeface="Calibri" panose="020F0502020204030204"/>
              </a:rPr>
              <a:t>è probabilmente la più diffusa, tanto che persino Microsoft la utilizza in alcuni suoi progetti open-source</a:t>
            </a:r>
          </a:p>
          <a:p>
            <a:pPr marL="566420" lvl="2"/>
            <a:r>
              <a:rPr lang="it-IT" sz="1400" dirty="0">
                <a:cs typeface="Calibri" panose="020F0502020204030204"/>
              </a:rPr>
              <a:t>presenta una sintassi leggermente diversa dalle altre</a:t>
            </a:r>
          </a:p>
          <a:p>
            <a:pPr marL="383540" lvl="1"/>
            <a:endParaRPr lang="it-IT" sz="1800"/>
          </a:p>
          <a:p>
            <a:pPr marL="383540" lvl="1"/>
            <a:r>
              <a:rPr lang="it-IT" sz="1800" dirty="0"/>
              <a:t>In questa lezione sarà trattato </a:t>
            </a:r>
            <a:r>
              <a:rPr lang="it-IT" sz="1800" b="1" dirty="0" err="1"/>
              <a:t>MSTest</a:t>
            </a:r>
            <a:r>
              <a:rPr lang="it-IT" sz="1800" dirty="0"/>
              <a:t>, in quanto offre una sintassi molto simile a </a:t>
            </a:r>
            <a:r>
              <a:rPr lang="it-IT" sz="1800" dirty="0" err="1"/>
              <a:t>JUnit</a:t>
            </a:r>
            <a:r>
              <a:rPr lang="it-IT" sz="1800" dirty="0"/>
              <a:t> ed è tutt'ora rilevante</a:t>
            </a:r>
            <a:endParaRPr lang="it-IT" sz="1800" dirty="0">
              <a:cs typeface="Calibri" panose="020F0502020204030204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37257"/>
      </p:ext>
    </p:extLst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 Testing -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it-IT" b="0" dirty="0">
                <a:solidFill>
                  <a:srgbClr val="7F0055"/>
                </a:solidFill>
                <a:latin typeface="Courier New"/>
                <a:cs typeface="Courier New"/>
              </a:rPr>
              <a:t>import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org.junit.Assert</a:t>
            </a:r>
            <a:r>
              <a:rPr lang="it-IT" b="0" dirty="0">
                <a:latin typeface="Courier New"/>
                <a:cs typeface="Courier New"/>
              </a:rPr>
              <a:t>.*;</a:t>
            </a:r>
          </a:p>
          <a:p>
            <a:pPr>
              <a:spcAft>
                <a:spcPts val="0"/>
              </a:spcAft>
            </a:pPr>
            <a:r>
              <a:rPr lang="it-IT" b="0" dirty="0">
                <a:solidFill>
                  <a:srgbClr val="7F0055"/>
                </a:solidFill>
                <a:latin typeface="Courier New"/>
                <a:cs typeface="Courier New"/>
              </a:rPr>
              <a:t>import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org.junit.Test</a:t>
            </a:r>
            <a:r>
              <a:rPr lang="it-IT" b="0" dirty="0">
                <a:latin typeface="Courier New"/>
                <a:cs typeface="Courier New"/>
              </a:rPr>
              <a:t>;</a:t>
            </a:r>
          </a:p>
          <a:p>
            <a:pPr>
              <a:spcAft>
                <a:spcPts val="0"/>
              </a:spcAft>
            </a:pPr>
            <a:endParaRPr lang="it-IT" b="0" dirty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  <a:latin typeface="Courier New"/>
                <a:cs typeface="Courier New"/>
              </a:rPr>
              <a:t>public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class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SampleTest</a:t>
            </a:r>
            <a:r>
              <a:rPr lang="it-IT" b="0" dirty="0">
                <a:latin typeface="Courier New"/>
                <a:cs typeface="Courier New"/>
              </a:rPr>
              <a:t> {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</a:t>
            </a:r>
            <a:r>
              <a:rPr lang="it-IT" b="0" dirty="0">
                <a:solidFill>
                  <a:srgbClr val="646464"/>
                </a:solidFill>
                <a:latin typeface="Courier New"/>
                <a:cs typeface="Courier New"/>
              </a:rPr>
              <a:t>@</a:t>
            </a:r>
            <a:r>
              <a:rPr lang="it-IT" b="0" dirty="0">
                <a:latin typeface="Courier New"/>
                <a:cs typeface="Courier New"/>
              </a:rPr>
              <a:t>Test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</a:t>
            </a:r>
            <a:r>
              <a:rPr lang="it-IT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void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fail</a:t>
            </a:r>
            <a:r>
              <a:rPr lang="it-IT" b="0" dirty="0">
                <a:latin typeface="Courier New"/>
                <a:cs typeface="Courier New"/>
              </a:rPr>
              <a:t>() {</a:t>
            </a:r>
            <a:endParaRPr lang="it-IT" b="0" dirty="0"/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   </a:t>
            </a:r>
            <a:r>
              <a:rPr lang="it-IT" b="0" i="1" dirty="0" err="1">
                <a:latin typeface="Courier New"/>
                <a:cs typeface="Courier New"/>
              </a:rPr>
              <a:t>fail</a:t>
            </a:r>
            <a:r>
              <a:rPr lang="it-IT" b="0" dirty="0">
                <a:latin typeface="Courier New"/>
                <a:cs typeface="Courier New"/>
              </a:rPr>
              <a:t>(</a:t>
            </a:r>
            <a:r>
              <a:rPr lang="it-IT" b="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lang="it-IT" b="0" dirty="0" err="1">
                <a:solidFill>
                  <a:srgbClr val="2A00FF"/>
                </a:solidFill>
                <a:latin typeface="Courier New"/>
                <a:cs typeface="Courier New"/>
              </a:rPr>
              <a:t>We</a:t>
            </a:r>
            <a:r>
              <a:rPr lang="it-IT" b="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lang="it-IT" b="0" dirty="0" err="1">
                <a:solidFill>
                  <a:srgbClr val="2A00FF"/>
                </a:solidFill>
                <a:latin typeface="Courier New"/>
                <a:cs typeface="Courier New"/>
              </a:rPr>
              <a:t>want</a:t>
            </a:r>
            <a:r>
              <a:rPr lang="it-IT" b="0" dirty="0">
                <a:solidFill>
                  <a:srgbClr val="2A00FF"/>
                </a:solidFill>
                <a:latin typeface="Courier New"/>
                <a:cs typeface="Courier New"/>
              </a:rPr>
              <a:t> to </a:t>
            </a:r>
            <a:r>
              <a:rPr lang="it-IT" b="0" dirty="0" err="1">
                <a:solidFill>
                  <a:srgbClr val="2A00FF"/>
                </a:solidFill>
                <a:latin typeface="Courier New"/>
                <a:cs typeface="Courier New"/>
              </a:rPr>
              <a:t>fail</a:t>
            </a:r>
            <a:r>
              <a:rPr lang="it-IT" b="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lang="it-IT" b="0" dirty="0">
                <a:latin typeface="Courier New"/>
                <a:cs typeface="Courier New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}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 </a:t>
            </a:r>
            <a:endParaRPr lang="it-IT" b="0" dirty="0"/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</a:t>
            </a:r>
            <a:r>
              <a:rPr lang="it-IT" b="0" dirty="0">
                <a:solidFill>
                  <a:srgbClr val="646464"/>
                </a:solidFill>
                <a:latin typeface="Courier New"/>
                <a:cs typeface="Courier New"/>
              </a:rPr>
              <a:t>@</a:t>
            </a:r>
            <a:r>
              <a:rPr lang="it-IT" b="0" dirty="0">
                <a:latin typeface="Courier New"/>
                <a:cs typeface="Courier New"/>
              </a:rPr>
              <a:t>Test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</a:t>
            </a:r>
            <a:r>
              <a:rPr lang="it-IT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void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DoubleEquals</a:t>
            </a:r>
            <a:r>
              <a:rPr lang="it-IT" b="0" dirty="0">
                <a:latin typeface="Courier New"/>
                <a:cs typeface="Courier New"/>
              </a:rPr>
              <a:t>() {</a:t>
            </a:r>
            <a:endParaRPr lang="it-IT" b="0" dirty="0"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   </a:t>
            </a:r>
            <a:r>
              <a:rPr lang="it-IT" b="0" i="1" dirty="0" err="1">
                <a:latin typeface="Courier New"/>
                <a:cs typeface="Courier New"/>
              </a:rPr>
              <a:t>assertEquals</a:t>
            </a:r>
            <a:r>
              <a:rPr lang="it-IT" b="0" dirty="0">
                <a:latin typeface="Courier New"/>
                <a:cs typeface="Courier New"/>
              </a:rPr>
              <a:t>(0.3, 0.1 + 0.2, 0.00001);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}</a:t>
            </a:r>
          </a:p>
          <a:p>
            <a:pPr>
              <a:spcAft>
                <a:spcPts val="0"/>
              </a:spcAft>
            </a:pPr>
            <a:endParaRPr lang="it-IT" b="0" dirty="0">
              <a:solidFill>
                <a:srgbClr val="646464"/>
              </a:solidFill>
            </a:endParaRPr>
          </a:p>
          <a:p>
            <a:pPr>
              <a:spcAft>
                <a:spcPts val="0"/>
              </a:spcAft>
            </a:pPr>
            <a:r>
              <a:rPr lang="it-IT" b="0" dirty="0">
                <a:solidFill>
                  <a:srgbClr val="646464"/>
                </a:solidFill>
                <a:latin typeface="Courier New"/>
                <a:cs typeface="Courier New"/>
              </a:rPr>
              <a:t>  @</a:t>
            </a:r>
            <a:r>
              <a:rPr lang="it-IT" b="0" dirty="0">
                <a:latin typeface="Courier New"/>
                <a:cs typeface="Courier New"/>
              </a:rPr>
              <a:t>Test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</a:t>
            </a:r>
            <a:r>
              <a:rPr lang="it-IT" b="0" dirty="0">
                <a:solidFill>
                  <a:srgbClr val="7F0055"/>
                </a:solidFill>
                <a:latin typeface="Courier New"/>
                <a:cs typeface="Courier New"/>
              </a:rPr>
              <a:t>public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void</a:t>
            </a:r>
            <a:r>
              <a:rPr lang="it-IT" b="0" dirty="0">
                <a:latin typeface="Courier New"/>
                <a:cs typeface="Courier New"/>
              </a:rPr>
              <a:t> </a:t>
            </a:r>
            <a:r>
              <a:rPr lang="it-IT" b="0" dirty="0" err="1">
                <a:latin typeface="Courier New"/>
                <a:cs typeface="Courier New"/>
              </a:rPr>
              <a:t>ConditionCheck</a:t>
            </a:r>
            <a:r>
              <a:rPr lang="it-IT" b="0" dirty="0">
                <a:latin typeface="Courier New"/>
                <a:cs typeface="Courier New"/>
              </a:rPr>
              <a:t>() {</a:t>
            </a:r>
            <a:endParaRPr lang="it-IT" b="0" dirty="0"/>
          </a:p>
          <a:p>
            <a:pPr marL="0" indent="0">
              <a:spcAft>
                <a:spcPts val="0"/>
              </a:spcAft>
              <a:buNone/>
            </a:pPr>
            <a:r>
              <a:rPr lang="it-IT" b="0" dirty="0">
                <a:latin typeface="Courier New"/>
                <a:cs typeface="Courier New"/>
              </a:rPr>
              <a:t>     </a:t>
            </a:r>
            <a:r>
              <a:rPr lang="it-IT" b="0" dirty="0" err="1">
                <a:solidFill>
                  <a:srgbClr val="7F0055"/>
                </a:solidFill>
                <a:latin typeface="Courier New"/>
                <a:cs typeface="Courier New"/>
              </a:rPr>
              <a:t>var</a:t>
            </a:r>
            <a:r>
              <a:rPr lang="it-IT" b="0" dirty="0">
                <a:latin typeface="Courier New"/>
                <a:cs typeface="Courier New"/>
              </a:rPr>
              <a:t> list = </a:t>
            </a:r>
            <a:r>
              <a:rPr lang="it-IT" b="0" dirty="0" err="1">
                <a:latin typeface="Courier New"/>
                <a:cs typeface="Courier New"/>
              </a:rPr>
              <a:t>List.of</a:t>
            </a:r>
            <a:r>
              <a:rPr lang="it-IT" b="0" dirty="0">
                <a:latin typeface="Courier New"/>
                <a:cs typeface="Courier New"/>
              </a:rPr>
              <a:t>(1, 2);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   </a:t>
            </a:r>
            <a:r>
              <a:rPr lang="it-IT" b="0" i="1" dirty="0" err="1">
                <a:latin typeface="Courier New"/>
                <a:cs typeface="Courier New"/>
              </a:rPr>
              <a:t>assertTrue</a:t>
            </a:r>
            <a:r>
              <a:rPr lang="it-IT" b="0" dirty="0">
                <a:latin typeface="Courier New"/>
                <a:cs typeface="Courier New"/>
              </a:rPr>
              <a:t>(!</a:t>
            </a:r>
            <a:r>
              <a:rPr lang="it-IT" b="0" dirty="0" err="1">
                <a:latin typeface="Courier New"/>
                <a:cs typeface="Courier New"/>
              </a:rPr>
              <a:t>list.isEmpty</a:t>
            </a:r>
            <a:r>
              <a:rPr lang="it-IT" b="0" dirty="0">
                <a:latin typeface="Courier New"/>
                <a:cs typeface="Courier New"/>
              </a:rPr>
              <a:t>());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it-IT" b="0" dirty="0">
                <a:latin typeface="Courier New"/>
                <a:cs typeface="Courier New"/>
              </a:rPr>
              <a:t>     </a:t>
            </a:r>
            <a:r>
              <a:rPr lang="pt-BR" b="0" i="1" dirty="0">
                <a:latin typeface="Courier New"/>
                <a:cs typeface="Courier New"/>
              </a:rPr>
              <a:t>assertFalse</a:t>
            </a:r>
            <a:r>
              <a:rPr lang="pt-BR" b="0" dirty="0">
                <a:latin typeface="Courier New"/>
                <a:cs typeface="Courier New"/>
              </a:rPr>
              <a:t>(list.stream().anyMatch(num -&gt; num &gt; 2));</a:t>
            </a:r>
            <a:endParaRPr lang="it-IT" b="0" dirty="0"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  }</a:t>
            </a:r>
          </a:p>
          <a:p>
            <a:pPr>
              <a:spcAft>
                <a:spcPts val="0"/>
              </a:spcAft>
            </a:pPr>
            <a:r>
              <a:rPr lang="it-IT" b="0" dirty="0">
                <a:latin typeface="Courier New"/>
                <a:cs typeface="Courier New"/>
              </a:rPr>
              <a:t>}</a:t>
            </a:r>
            <a:endParaRPr lang="it-IT" b="0" noProof="1">
              <a:latin typeface="Courier New"/>
              <a:ea typeface="Calibri"/>
              <a:cs typeface="Courier New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using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Microsoft.VisualStudio.TestTools.UnitTesting;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[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TestClass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class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SampleTest</a:t>
            </a:r>
            <a:endParaRPr lang="it-IT" b="0" noProof="1">
              <a:latin typeface="Courier New"/>
              <a:ea typeface="Calibri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[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TestMethod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]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void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Fail()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dirty="0">
                <a:solidFill>
                  <a:srgbClr val="2B91AF"/>
                </a:solidFill>
                <a:latin typeface="Courier New"/>
                <a:cs typeface="Courier New"/>
              </a:rPr>
              <a:t>Assert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.Fail(</a:t>
            </a:r>
            <a:r>
              <a:rPr lang="it-IT" b="0" noProof="1">
                <a:solidFill>
                  <a:srgbClr val="A31515"/>
                </a:solidFill>
                <a:latin typeface="Courier New"/>
                <a:ea typeface="Calibri"/>
                <a:cs typeface="Courier New"/>
              </a:rPr>
              <a:t>"We want to fail"</a:t>
            </a:r>
            <a:r>
              <a:rPr lang="it-IT" b="0" noProof="1">
                <a:latin typeface="Courier New"/>
                <a:ea typeface="Calibri"/>
                <a:cs typeface="Courier New"/>
              </a:rPr>
              <a:t>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[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TestMethod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]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void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DoubleEquals()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dirty="0">
                <a:solidFill>
                  <a:srgbClr val="2B91AF"/>
                </a:solidFill>
                <a:latin typeface="Courier New"/>
                <a:cs typeface="Courier New"/>
              </a:rPr>
              <a:t>Assert</a:t>
            </a:r>
            <a:r>
              <a:rPr lang="it-IT" b="0" noProof="1">
                <a:latin typeface="Courier New"/>
                <a:ea typeface="Calibri"/>
                <a:cs typeface="Courier New"/>
              </a:rPr>
              <a:t>.AreEqual(0.3, 0.1 + 0.2, 0.00001);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 </a:t>
            </a:r>
            <a:r>
              <a:rPr lang="it-IT" b="0" noProof="1">
                <a:latin typeface="Courier New"/>
                <a:ea typeface="Calibri"/>
                <a:cs typeface="Courier New"/>
              </a:rPr>
              <a:t>[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TestMethod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]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public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void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ConditionCheck()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{</a:t>
            </a:r>
          </a:p>
          <a:p>
            <a:r>
              <a:rPr lang="it-IT" b="0" dirty="0">
                <a:latin typeface="Courier New"/>
                <a:ea typeface="Calibri"/>
                <a:cs typeface="Courier New"/>
              </a:rPr>
              <a:t>  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var </a:t>
            </a:r>
            <a:r>
              <a:rPr lang="it-IT" b="0" noProof="1">
                <a:latin typeface="Courier New"/>
                <a:ea typeface="Calibri"/>
                <a:cs typeface="Courier New"/>
              </a:rPr>
              <a:t>list = 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new</a:t>
            </a:r>
            <a:r>
              <a:rPr lang="en-US" b="0" noProof="1">
                <a:latin typeface="Courier New"/>
                <a:ea typeface="Calibri"/>
                <a:cs typeface="Courier New"/>
              </a:rPr>
              <a:t> </a:t>
            </a:r>
            <a:r>
              <a:rPr lang="it-IT" b="0" noProof="1">
                <a:solidFill>
                  <a:srgbClr val="2B91AF"/>
                </a:solidFill>
                <a:latin typeface="Courier New"/>
                <a:ea typeface="Calibri"/>
                <a:cs typeface="Courier New"/>
              </a:rPr>
              <a:t>List</a:t>
            </a:r>
            <a:r>
              <a:rPr lang="en-US" b="0" noProof="1">
                <a:latin typeface="Courier New"/>
                <a:ea typeface="Calibri"/>
                <a:cs typeface="Courier New"/>
              </a:rPr>
              <a:t>&lt;</a:t>
            </a:r>
            <a:r>
              <a:rPr lang="it-IT" b="0" noProof="1">
                <a:solidFill>
                  <a:srgbClr val="0000FF"/>
                </a:solidFill>
                <a:latin typeface="Courier New"/>
                <a:ea typeface="Calibri"/>
                <a:cs typeface="Courier New"/>
              </a:rPr>
              <a:t>int</a:t>
            </a:r>
            <a:r>
              <a:rPr lang="en-US" b="0" noProof="1">
                <a:latin typeface="Courier New"/>
                <a:ea typeface="Calibri"/>
                <a:cs typeface="Courier New"/>
              </a:rPr>
              <a:t>&gt; { 1, 2 };</a:t>
            </a:r>
          </a:p>
          <a:p>
            <a:r>
              <a:rPr lang="en-US" b="0" dirty="0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    </a:t>
            </a:r>
            <a:r>
              <a:rPr lang="it-IT" b="0" dirty="0">
                <a:solidFill>
                  <a:srgbClr val="2B91AF"/>
                </a:solidFill>
                <a:latin typeface="Courier New"/>
                <a:cs typeface="Courier New"/>
              </a:rPr>
              <a:t>Assert</a:t>
            </a:r>
            <a:r>
              <a:rPr lang="it-IT" b="0" noProof="1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.IsTrue(list.Any());</a:t>
            </a:r>
          </a:p>
          <a:p>
            <a:r>
              <a:rPr lang="en-US" b="0" dirty="0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    </a:t>
            </a:r>
            <a:r>
              <a:rPr lang="it-IT" b="0" dirty="0">
                <a:solidFill>
                  <a:srgbClr val="2B91AF"/>
                </a:solidFill>
                <a:latin typeface="Courier New"/>
                <a:cs typeface="Courier New"/>
              </a:rPr>
              <a:t>Assert</a:t>
            </a:r>
            <a:r>
              <a:rPr lang="it-IT" b="0" noProof="1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.IsFalse(list.Any(num =&gt; num &gt; 2));</a:t>
            </a:r>
          </a:p>
          <a:p>
            <a:pPr marL="0" indent="0">
              <a:buNone/>
            </a:pPr>
            <a:r>
              <a:rPr lang="it-IT" b="0" dirty="0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 </a:t>
            </a:r>
            <a:r>
              <a:rPr lang="it-IT" b="0" dirty="0">
                <a:latin typeface="Courier New"/>
                <a:ea typeface="Calibri"/>
                <a:cs typeface="Courier New"/>
              </a:rPr>
              <a:t> </a:t>
            </a:r>
            <a:r>
              <a:rPr lang="it-IT" b="0" noProof="1">
                <a:latin typeface="Courier New"/>
                <a:ea typeface="Calibri"/>
                <a:cs typeface="Courier New"/>
              </a:rPr>
              <a:t> }</a:t>
            </a:r>
          </a:p>
          <a:p>
            <a:pPr>
              <a:spcAft>
                <a:spcPts val="0"/>
              </a:spcAft>
            </a:pPr>
            <a:r>
              <a:rPr lang="it-IT" b="0" noProof="1">
                <a:latin typeface="Courier New"/>
                <a:ea typeface="Calibri"/>
                <a:cs typeface="Courier New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4817"/>
      </p:ext>
    </p:extLst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MSDN - Visual C#</a:t>
            </a:r>
          </a:p>
          <a:p>
            <a:pPr lvl="1"/>
            <a:r>
              <a:rPr lang="it-IT" dirty="0">
                <a:sym typeface="Wingdings" panose="05000000000000000000" pitchFamily="2" charset="2"/>
                <a:hlinkClick r:id="rId2"/>
              </a:rPr>
              <a:t>https://docs.microsoft.com/en-us/dotnet/csharp/</a:t>
            </a:r>
          </a:p>
          <a:p>
            <a:pPr lvl="1"/>
            <a:r>
              <a:rPr lang="it-IT" dirty="0">
                <a:sym typeface="Wingdings" panose="05000000000000000000" pitchFamily="2" charset="2"/>
                <a:hlinkClick r:id="rId2"/>
              </a:rPr>
              <a:t>https://msdn.microsoft.com/en-us/library/67ef8sbd.aspx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>
                <a:hlinkClick r:id="rId3"/>
              </a:rPr>
              <a:t>https://msdn.microsoft.com/en-us/library/618ayhy6.aspx</a:t>
            </a:r>
            <a:endParaRPr lang="it-IT" dirty="0"/>
          </a:p>
          <a:p>
            <a:pPr marL="201168" lvl="1" indent="0">
              <a:buNone/>
            </a:pPr>
            <a:endParaRPr lang="it-IT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Riferimenti</a:t>
            </a:r>
          </a:p>
        </p:txBody>
      </p:sp>
    </p:spTree>
    <p:extLst>
      <p:ext uri="{BB962C8B-B14F-4D97-AF65-F5344CB8AC3E}">
        <p14:creationId xmlns:p14="http://schemas.microsoft.com/office/powerpoint/2010/main" val="32546121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Collezioni e iteratori – Esempio 2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Range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</a:t>
            </a:r>
            <a:r>
              <a:rPr lang="it-IT" b="0" err="1"/>
              <a:t>Iterable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&gt;{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stop</a:t>
            </a:r>
            <a:r>
              <a:rPr lang="it-IT" b="0"/>
              <a:t>;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public</a:t>
            </a:r>
            <a:r>
              <a:rPr lang="en-US" b="0"/>
              <a:t> Range(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start</a:t>
            </a:r>
            <a:r>
              <a:rPr lang="en-US" b="0"/>
              <a:t>,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stop</a:t>
            </a:r>
            <a:r>
              <a:rPr lang="en-US" b="0"/>
              <a:t>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start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stop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java.util.Iterator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&gt; iterator(){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RangeIterator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start</a:t>
            </a:r>
            <a:r>
              <a:rPr lang="it-IT" b="0" err="1"/>
              <a:t>,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RangeIterator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Iterator&lt;</a:t>
            </a:r>
            <a:r>
              <a:rPr lang="it-IT" b="0" err="1"/>
              <a:t>Integer</a:t>
            </a:r>
            <a:r>
              <a:rPr lang="it-IT" b="0"/>
              <a:t>&gt;{  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cur</a:t>
            </a:r>
            <a:r>
              <a:rPr lang="it-IT" b="0"/>
              <a:t>, </a:t>
            </a:r>
            <a:r>
              <a:rPr lang="it-IT" b="0">
                <a:solidFill>
                  <a:srgbClr val="0000C0"/>
                </a:solidFill>
              </a:rPr>
              <a:t>stop</a:t>
            </a:r>
            <a:r>
              <a:rPr lang="it-IT" b="0"/>
              <a:t>;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public</a:t>
            </a:r>
            <a:r>
              <a:rPr lang="en-US" b="0"/>
              <a:t> </a:t>
            </a:r>
            <a:r>
              <a:rPr lang="en-US" b="0" err="1"/>
              <a:t>RangeIterator</a:t>
            </a:r>
            <a:r>
              <a:rPr lang="en-US" b="0"/>
              <a:t>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start</a:t>
            </a:r>
            <a:r>
              <a:rPr lang="en-US" b="0"/>
              <a:t>,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stop</a:t>
            </a:r>
            <a:r>
              <a:rPr lang="en-US" b="0"/>
              <a:t>)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.current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stop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Integer next()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cur</a:t>
            </a:r>
            <a:r>
              <a:rPr lang="en-US" b="0"/>
              <a:t>++; }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boolean</a:t>
            </a:r>
            <a:r>
              <a:rPr lang="en-US" b="0"/>
              <a:t> </a:t>
            </a:r>
            <a:r>
              <a:rPr lang="en-US" b="0" err="1"/>
              <a:t>hasNext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>
                <a:solidFill>
                  <a:srgbClr val="0000C0"/>
                </a:solidFill>
              </a:rPr>
              <a:t>cur</a:t>
            </a:r>
            <a:r>
              <a:rPr lang="en-US" b="0"/>
              <a:t> &lt;= </a:t>
            </a:r>
            <a:r>
              <a:rPr lang="en-US" b="0">
                <a:solidFill>
                  <a:srgbClr val="0000C0"/>
                </a:solidFill>
              </a:rPr>
              <a:t>stop</a:t>
            </a:r>
            <a:r>
              <a:rPr lang="en-US" b="0"/>
              <a:t>; }  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remove</a:t>
            </a:r>
            <a:r>
              <a:rPr lang="it-IT" b="0"/>
              <a:t>() {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for</a:t>
            </a:r>
            <a:r>
              <a:rPr lang="en-US" b="0"/>
              <a:t> 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0000C0"/>
                </a:solidFill>
              </a:rPr>
              <a:t>I </a:t>
            </a:r>
            <a:r>
              <a:rPr lang="en-US" b="0"/>
              <a:t>: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Range(5,12)){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System.out.println</a:t>
            </a:r>
            <a:r>
              <a:rPr lang="it-IT" b="0"/>
              <a:t>(i); </a:t>
            </a:r>
            <a:r>
              <a:rPr lang="it-IT" b="0">
                <a:solidFill>
                  <a:srgbClr val="3F7F5F"/>
                </a:solidFill>
              </a:rPr>
              <a:t>// 5 6 7 8 9 10 11 12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Range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IEnumerable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start;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stop;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Range(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start,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stop)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.start = start;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.stop = stop;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IEnumerator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&gt; GetEnumerator()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cur = start; cur &lt;= stop; cur++)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yield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cur;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IEnumerator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IEnumerable</a:t>
            </a:r>
            <a:r>
              <a:rPr lang="it-IT" b="0" noProof="1">
                <a:ea typeface="Calibri"/>
              </a:rPr>
              <a:t>.GetEnumerator()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GetEnumerator();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chemeClr val="tx1"/>
                </a:solidFill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Range</a:t>
            </a:r>
            <a:r>
              <a:rPr lang="it-IT" b="0" noProof="1">
                <a:ea typeface="Calibri"/>
              </a:rPr>
              <a:t>(5, 12))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.WriteLine(i);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5 6 7 8 9 10 11 12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08271"/>
      </p:ext>
    </p:extLst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520640-A693-489E-AE25-762E54516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11692" r="2376" b="2372"/>
          <a:stretch/>
        </p:blipFill>
        <p:spPr bwMode="auto">
          <a:xfrm>
            <a:off x="6182982" y="2092147"/>
            <a:ext cx="56007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79561" y="286604"/>
            <a:ext cx="11404121" cy="739940"/>
          </a:xfrm>
        </p:spPr>
        <p:txBody>
          <a:bodyPr/>
          <a:lstStyle/>
          <a:p>
            <a:r>
              <a:rPr lang="it-IT" dirty="0"/>
              <a:t>Microsoft .NET (Framework)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269063"/>
            <a:ext cx="5600700" cy="4948202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383540" lvl="1"/>
            <a:r>
              <a:rPr lang="it-IT" dirty="0"/>
              <a:t>Software framework sviluppato da Microsoft</a:t>
            </a:r>
            <a:endParaRPr lang="en-US" dirty="0"/>
          </a:p>
          <a:p>
            <a:pPr marL="566420" lvl="2"/>
            <a:r>
              <a:rPr lang="it-IT" dirty="0"/>
              <a:t>Include un’ampia </a:t>
            </a:r>
            <a:r>
              <a:rPr lang="it-IT" dirty="0">
                <a:solidFill>
                  <a:srgbClr val="C00000"/>
                </a:solidFill>
              </a:rPr>
              <a:t>Class Library</a:t>
            </a:r>
            <a:r>
              <a:rPr lang="it-IT" dirty="0"/>
              <a:t> e consente di compilare software scritti in diversi linguaggi supportati (principalmente </a:t>
            </a:r>
            <a:r>
              <a:rPr lang="it-IT" dirty="0">
                <a:solidFill>
                  <a:srgbClr val="C00000"/>
                </a:solidFill>
              </a:rPr>
              <a:t>C#</a:t>
            </a:r>
            <a:r>
              <a:rPr lang="it-IT" dirty="0"/>
              <a:t>).</a:t>
            </a: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I programmi scritti per .NET sono eseguiti in un ambiente virtuale noto come </a:t>
            </a:r>
            <a:r>
              <a:rPr lang="it-IT" dirty="0">
                <a:solidFill>
                  <a:srgbClr val="C00000"/>
                </a:solidFill>
              </a:rPr>
              <a:t>CLR</a:t>
            </a:r>
            <a:r>
              <a:rPr lang="it-IT" dirty="0"/>
              <a:t> (Common Language Runtime)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Fornisce servizi per la gestione della memoria, la gestione delle eccezioni…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 programmi sono compilati in un linguaggio intermedio chiamato </a:t>
            </a:r>
            <a:r>
              <a:rPr lang="it-IT" dirty="0">
                <a:solidFill>
                  <a:srgbClr val="C00000"/>
                </a:solidFill>
              </a:rPr>
              <a:t>CIL</a:t>
            </a:r>
            <a:r>
              <a:rPr lang="it-IT" dirty="0"/>
              <a:t> (Common Intermediate Language)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Il codice CIL è poi compilato Just-in-Time (</a:t>
            </a:r>
            <a:r>
              <a:rPr lang="it-IT" dirty="0">
                <a:solidFill>
                  <a:srgbClr val="C00000"/>
                </a:solidFill>
              </a:rPr>
              <a:t>JIT</a:t>
            </a:r>
            <a:r>
              <a:rPr lang="it-IT" dirty="0"/>
              <a:t>) in codice macchina dalla CLR in fase di esecuzione, con riferimento alla specifica piattaforma, iniettando ciò che occorre del Framework Class Library (</a:t>
            </a:r>
            <a:r>
              <a:rPr lang="it-IT" dirty="0">
                <a:solidFill>
                  <a:srgbClr val="C00000"/>
                </a:solidFill>
              </a:rPr>
              <a:t>FCL</a:t>
            </a:r>
            <a:r>
              <a:rPr lang="it-IT" dirty="0"/>
              <a:t>).</a:t>
            </a:r>
          </a:p>
          <a:p>
            <a:pPr marL="566420" lvl="2"/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Analogia con ecosistema Java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Java </a:t>
            </a:r>
            <a:r>
              <a:rPr lang="it-IT" dirty="0">
                <a:sym typeface="Symbol" panose="05050102010706020507" pitchFamily="18" charset="2"/>
              </a:rPr>
              <a:t> C#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JDK </a:t>
            </a:r>
            <a:r>
              <a:rPr lang="it-IT" dirty="0">
                <a:sym typeface="Symbol" panose="05050102010706020507" pitchFamily="18" charset="2"/>
              </a:rPr>
              <a:t> Class Library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 err="1"/>
              <a:t>Bytecode</a:t>
            </a:r>
            <a:r>
              <a:rPr lang="it-IT" dirty="0"/>
              <a:t> </a:t>
            </a:r>
            <a:r>
              <a:rPr lang="it-IT" dirty="0">
                <a:sym typeface="Symbol" panose="05050102010706020507" pitchFamily="18" charset="2"/>
              </a:rPr>
              <a:t> CIL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>
                <a:sym typeface="Symbol" panose="05050102010706020507" pitchFamily="18" charset="2"/>
              </a:rPr>
              <a:t>JVM  CLR</a:t>
            </a:r>
            <a:endParaRPr lang="it-IT" dirty="0">
              <a:cs typeface="Calibri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>
          <a:xfrm>
            <a:off x="379562" y="6459785"/>
            <a:ext cx="1691834" cy="365125"/>
          </a:xfrm>
        </p:spPr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>
          <a:xfrm>
            <a:off x="2071396" y="6459785"/>
            <a:ext cx="7829062" cy="365125"/>
          </a:xfrm>
        </p:spPr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883224" cy="365125"/>
          </a:xfrm>
        </p:spPr>
        <p:txBody>
          <a:bodyPr/>
          <a:lstStyle/>
          <a:p>
            <a:fld id="{1BE0F2B6-41CF-4D5F-9FE2-5F0491093EC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66856"/>
      </p:ext>
    </p:extLst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6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 err="1"/>
              <a:t>Reflection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87467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961</TotalTime>
  <Words>21677</Words>
  <Application>Microsoft Office PowerPoint</Application>
  <PresentationFormat>Widescreen</PresentationFormat>
  <Paragraphs>3278</Paragraphs>
  <Slides>115</Slides>
  <Notes>42</Notes>
  <HiddenSlides>20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Consolas</vt:lpstr>
      <vt:lpstr>Courier New</vt:lpstr>
      <vt:lpstr>Courier New,monospace</vt:lpstr>
      <vt:lpstr>Lucida Console</vt:lpstr>
      <vt:lpstr>Wingdings</vt:lpstr>
      <vt:lpstr>Retrospettivo</vt:lpstr>
      <vt:lpstr>Il Linguaggio C# TUTORIAL PER PROGRAMMATORI JAVA</vt:lpstr>
      <vt:lpstr>OVERVIEW</vt:lpstr>
      <vt:lpstr>Microsoft .NET Development Platform</vt:lpstr>
      <vt:lpstr>Microsoft .NET Development Platform</vt:lpstr>
      <vt:lpstr>Microsoft .NET</vt:lpstr>
      <vt:lpstr>.NET Framework, Standard &amp; Core</vt:lpstr>
      <vt:lpstr>Linguaggio C# - Caratteristiche generali</vt:lpstr>
      <vt:lpstr>Un esempio: C# &gt; CIL &gt; ASM</vt:lpstr>
      <vt:lpstr>Quale Ambiente di Sviluppo (IDE) per .NET ?</vt:lpstr>
      <vt:lpstr>IDE alternativi per .NET</vt:lpstr>
      <vt:lpstr>C# e Java</vt:lpstr>
      <vt:lpstr>C# vs. Java</vt:lpstr>
      <vt:lpstr>    PARTE 1</vt:lpstr>
      <vt:lpstr>Convenzioni di scrittura del codice</vt:lpstr>
      <vt:lpstr>Struttura dei programmi</vt:lpstr>
      <vt:lpstr>Struttura dei programmi – Esempi</vt:lpstr>
      <vt:lpstr>Console I/O</vt:lpstr>
      <vt:lpstr>Console I/O – Esempio</vt:lpstr>
      <vt:lpstr>Tipi di dato</vt:lpstr>
      <vt:lpstr>Tipi di dati – Esempi</vt:lpstr>
      <vt:lpstr>Istruzioni: controllo di flusso e cicli</vt:lpstr>
      <vt:lpstr>Istruzioni: controllo di flusso e cicli – Esempi</vt:lpstr>
      <vt:lpstr>Caratteri e stringhe</vt:lpstr>
      <vt:lpstr>Caratteri e stringhe – Esempi</vt:lpstr>
      <vt:lpstr>Operatori</vt:lpstr>
      <vt:lpstr>Array</vt:lpstr>
      <vt:lpstr>Array – Esempi</vt:lpstr>
      <vt:lpstr>Variabili locali e array implicitamente tipizzati</vt:lpstr>
      <vt:lpstr>Classi</vt:lpstr>
      <vt:lpstr>Classi – Esempio</vt:lpstr>
      <vt:lpstr>Classi Astratte</vt:lpstr>
      <vt:lpstr>Passaggio dei parametri</vt:lpstr>
      <vt:lpstr>Passaggio dei parametri – Alcuni Esempi</vt:lpstr>
      <vt:lpstr>Eccezioni</vt:lpstr>
      <vt:lpstr>Eccezioni – Esempio</vt:lpstr>
      <vt:lpstr>Metadati/annotazioni</vt:lpstr>
      <vt:lpstr>Metadati/annotazioni – Esempio</vt:lpstr>
      <vt:lpstr>Generazione di documentazione dai commenti</vt:lpstr>
      <vt:lpstr>Generazione di documentazione dai commenti</vt:lpstr>
      <vt:lpstr>Reflection</vt:lpstr>
      <vt:lpstr>Reflection – Esempio</vt:lpstr>
      <vt:lpstr>    PARTE 2</vt:lpstr>
      <vt:lpstr>Tipi valore (struct)</vt:lpstr>
      <vt:lpstr>Struct vs. Classi</vt:lpstr>
      <vt:lpstr>Proprietà</vt:lpstr>
      <vt:lpstr>Proprietà - Esempio con Dato Derivato</vt:lpstr>
      <vt:lpstr>Proprietà automatiche</vt:lpstr>
      <vt:lpstr>ESEMPIO</vt:lpstr>
      <vt:lpstr>Object Initializers</vt:lpstr>
      <vt:lpstr>Collection Initializers</vt:lpstr>
      <vt:lpstr>    PARTE 3</vt:lpstr>
      <vt:lpstr>Ereditarietà</vt:lpstr>
      <vt:lpstr>Ereditarietà – Esempio</vt:lpstr>
      <vt:lpstr>Overriding – Aspetti critici </vt:lpstr>
      <vt:lpstr>Polimorfismo e metodi virtuali – Esempi</vt:lpstr>
      <vt:lpstr>Type-checking &amp; Casting</vt:lpstr>
      <vt:lpstr>Type-checking &amp; Casting – Esempio </vt:lpstr>
      <vt:lpstr>Interfacce</vt:lpstr>
      <vt:lpstr>Interfacce (2)</vt:lpstr>
      <vt:lpstr>Dynamic late binding</vt:lpstr>
      <vt:lpstr>Esempio: Dynamic Dispatch</vt:lpstr>
      <vt:lpstr>ESEMPIO</vt:lpstr>
      <vt:lpstr> PARTE 4</vt:lpstr>
      <vt:lpstr>Indexers</vt:lpstr>
      <vt:lpstr>Indexers – Esempio</vt:lpstr>
      <vt:lpstr>ESEMPIO</vt:lpstr>
      <vt:lpstr>Overloading degli operatori</vt:lpstr>
      <vt:lpstr>ESEMPIO</vt:lpstr>
      <vt:lpstr>Metodi di estensione</vt:lpstr>
      <vt:lpstr>ESEMPIO</vt:lpstr>
      <vt:lpstr>    PARTE 5</vt:lpstr>
      <vt:lpstr>Genericità</vt:lpstr>
      <vt:lpstr>Genericità – Esempi</vt:lpstr>
      <vt:lpstr>Collezioni e iteratori</vt:lpstr>
      <vt:lpstr>Collezioni e iteratori – Esempio</vt:lpstr>
      <vt:lpstr>Metodi anonimi (pre Lambda Expressions)</vt:lpstr>
      <vt:lpstr>Delegates</vt:lpstr>
      <vt:lpstr>Delegates – Altro Esempio</vt:lpstr>
      <vt:lpstr>Espressioni Lambda</vt:lpstr>
      <vt:lpstr>Espressioni Lambda – Esempi</vt:lpstr>
      <vt:lpstr>Events</vt:lpstr>
      <vt:lpstr>Events – Esempio</vt:lpstr>
      <vt:lpstr>Nullable types</vt:lpstr>
      <vt:lpstr>C# IEnumerable VS Java8 Stream</vt:lpstr>
      <vt:lpstr>Language-Integrated Query – LINQ (1/2)</vt:lpstr>
      <vt:lpstr>Language-Integrated Query – LINQ (2/2)</vt:lpstr>
      <vt:lpstr>LINQ – Altro Esempio</vt:lpstr>
      <vt:lpstr>Custom stream: Iteratori + metodi estensione </vt:lpstr>
      <vt:lpstr>Esempio: custom map &amp; filter in C#</vt:lpstr>
      <vt:lpstr>    PARTE 6</vt:lpstr>
      <vt:lpstr>Thread e concorrenza</vt:lpstr>
      <vt:lpstr>Thread e concorrenza – Esempio</vt:lpstr>
      <vt:lpstr>    PARTE 7</vt:lpstr>
      <vt:lpstr>Unit Testing</vt:lpstr>
      <vt:lpstr>Unit Testing - Esempio</vt:lpstr>
      <vt:lpstr>Presentazione standard di PowerPoint</vt:lpstr>
      <vt:lpstr>Collezioni e iteratori – Esempio 2</vt:lpstr>
      <vt:lpstr>Microsoft .NET (Framework)</vt:lpstr>
      <vt:lpstr>    PARTE 6</vt:lpstr>
      <vt:lpstr>ESEMPIO</vt:lpstr>
      <vt:lpstr>ESEMPIO</vt:lpstr>
      <vt:lpstr>ESEMPIO</vt:lpstr>
      <vt:lpstr>ESEMPIO</vt:lpstr>
      <vt:lpstr>Thread e concorrenza – Esempio 2</vt:lpstr>
      <vt:lpstr>Tipi anonimi</vt:lpstr>
      <vt:lpstr>Codice unsafe (cenni)</vt:lpstr>
      <vt:lpstr>Rilascio deterministico delle risorse</vt:lpstr>
      <vt:lpstr>Boxing e unboxing</vt:lpstr>
      <vt:lpstr>File I/O e serializzazione oggetti</vt:lpstr>
      <vt:lpstr>File I/O – Esempio</vt:lpstr>
      <vt:lpstr>Serializzazione oggetti – Esempio</vt:lpstr>
      <vt:lpstr>Task Parallel Library e metodi asincroni</vt:lpstr>
      <vt:lpstr>Task Parallel Library e metodi asincroni</vt:lpstr>
      <vt:lpstr>LINQ e TPL: un esempio</vt:lpstr>
      <vt:lpstr>Collection Initializers - OLD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x</dc:creator>
  <cp:lastModifiedBy>Andrea </cp:lastModifiedBy>
  <cp:revision>1103</cp:revision>
  <dcterms:created xsi:type="dcterms:W3CDTF">2006-06-15T09:06:28Z</dcterms:created>
  <dcterms:modified xsi:type="dcterms:W3CDTF">2020-12-07T09:23:30Z</dcterms:modified>
</cp:coreProperties>
</file>